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88" r:id="rId11"/>
    <p:sldId id="265" r:id="rId12"/>
    <p:sldId id="266" r:id="rId13"/>
    <p:sldId id="290" r:id="rId14"/>
    <p:sldId id="291" r:id="rId15"/>
    <p:sldId id="269" r:id="rId16"/>
    <p:sldId id="292" r:id="rId17"/>
    <p:sldId id="293" r:id="rId18"/>
    <p:sldId id="294" r:id="rId19"/>
    <p:sldId id="270" r:id="rId20"/>
    <p:sldId id="295" r:id="rId21"/>
    <p:sldId id="304" r:id="rId22"/>
    <p:sldId id="271" r:id="rId23"/>
    <p:sldId id="272" r:id="rId24"/>
    <p:sldId id="273" r:id="rId25"/>
    <p:sldId id="274" r:id="rId26"/>
    <p:sldId id="275" r:id="rId27"/>
    <p:sldId id="276" r:id="rId28"/>
    <p:sldId id="277" r:id="rId29"/>
    <p:sldId id="278" r:id="rId30"/>
    <p:sldId id="279" r:id="rId31"/>
    <p:sldId id="280" r:id="rId32"/>
    <p:sldId id="303" r:id="rId33"/>
    <p:sldId id="281" r:id="rId34"/>
    <p:sldId id="282" r:id="rId35"/>
    <p:sldId id="283" r:id="rId36"/>
    <p:sldId id="284" r:id="rId37"/>
    <p:sldId id="285" r:id="rId38"/>
    <p:sldId id="286" r:id="rId39"/>
    <p:sldId id="298" r:id="rId40"/>
    <p:sldId id="299" r:id="rId41"/>
    <p:sldId id="300" r:id="rId42"/>
    <p:sldId id="301"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9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4" autoAdjust="0"/>
  </p:normalViewPr>
  <p:slideViewPr>
    <p:cSldViewPr snapToGrid="0">
      <p:cViewPr varScale="1">
        <p:scale>
          <a:sx n="64" d="100"/>
          <a:sy n="64" d="100"/>
        </p:scale>
        <p:origin x="748"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2754119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1277860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2149327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129725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960837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210999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370803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204315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292737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320062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83179-AF93-4FF3-986F-98478F7A7F8E}" type="datetimeFigureOut">
              <a:rPr lang="en-US" smtClean="0"/>
              <a:pPr/>
              <a:t>8/24/2018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1404117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983179-AF93-4FF3-986F-98478F7A7F8E}" type="datetimeFigureOut">
              <a:rPr lang="en-US" smtClean="0"/>
              <a:pPr/>
              <a:t>8/24/2018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29493-5907-442C-8768-2B3D08BBA274}" type="slidenum">
              <a:rPr lang="en-US" smtClean="0"/>
              <a:pPr/>
              <a:t>‹#›</a:t>
            </a:fld>
            <a:endParaRPr lang="en-US" dirty="0"/>
          </a:p>
        </p:txBody>
      </p:sp>
    </p:spTree>
    <p:extLst>
      <p:ext uri="{BB962C8B-B14F-4D97-AF65-F5344CB8AC3E}">
        <p14:creationId xmlns:p14="http://schemas.microsoft.com/office/powerpoint/2010/main" val="963153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949440"/>
          </a:xfrm>
          <a:prstGeom prst="rect">
            <a:avLst/>
          </a:prstGeom>
        </p:spPr>
      </p:pic>
      <p:sp>
        <p:nvSpPr>
          <p:cNvPr id="9" name="Rectangle 8"/>
          <p:cNvSpPr/>
          <p:nvPr/>
        </p:nvSpPr>
        <p:spPr>
          <a:xfrm>
            <a:off x="0" y="-13810"/>
            <a:ext cx="12192000" cy="6963250"/>
          </a:xfrm>
          <a:prstGeom prst="rect">
            <a:avLst/>
          </a:prstGeom>
          <a:blipFill dpi="0" rotWithShape="1">
            <a:blip r:embed="rId3" cstate="print">
              <a:alphaModFix amt="6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1280" y="5675541"/>
            <a:ext cx="12110720" cy="707886"/>
          </a:xfrm>
          <a:prstGeom prst="rect">
            <a:avLst/>
          </a:prstGeom>
          <a:solidFill>
            <a:srgbClr val="FFFF00"/>
          </a:solidFill>
        </p:spPr>
        <p:txBody>
          <a:bodyPr wrap="square" lIns="91440" tIns="45720" rIns="91440" bIns="45720">
            <a:spAutoFit/>
          </a:bodyPr>
          <a:lstStyle/>
          <a:p>
            <a:pPr algn="ctr"/>
            <a:r>
              <a:rPr lang="en-US" sz="4000" b="1" cap="none" spc="0" dirty="0">
                <a:ln w="0"/>
                <a:effectLst>
                  <a:outerShdw blurRad="38100" dist="19050" dir="2700000" algn="tl" rotWithShape="0">
                    <a:schemeClr val="dk1">
                      <a:alpha val="40000"/>
                    </a:schemeClr>
                  </a:outerShdw>
                </a:effectLst>
              </a:rPr>
              <a:t>Philadelphia Crime Analysis</a:t>
            </a:r>
          </a:p>
        </p:txBody>
      </p:sp>
      <p:sp>
        <p:nvSpPr>
          <p:cNvPr id="4" name="Rectangle 3"/>
          <p:cNvSpPr/>
          <p:nvPr/>
        </p:nvSpPr>
        <p:spPr>
          <a:xfrm>
            <a:off x="0" y="25179"/>
            <a:ext cx="12192000" cy="6963250"/>
          </a:xfrm>
          <a:prstGeom prst="rect">
            <a:avLst/>
          </a:prstGeom>
          <a:blipFill dpi="0" rotWithShape="1">
            <a:blip r:embed="rId4" cstate="print">
              <a:alphaModFix amt="3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8453120" y="575034"/>
            <a:ext cx="3738880" cy="1446550"/>
          </a:xfrm>
          <a:prstGeom prst="rect">
            <a:avLst/>
          </a:prstGeom>
          <a:noFill/>
        </p:spPr>
        <p:txBody>
          <a:bodyPr wrap="square" rtlCol="0">
            <a:spAutoFit/>
          </a:bodyPr>
          <a:lstStyle/>
          <a:p>
            <a:r>
              <a:rPr lang="en-US" sz="3200" b="1" dirty="0">
                <a:solidFill>
                  <a:srgbClr val="FFFF00"/>
                </a:solidFill>
              </a:rPr>
              <a:t>Contributors:</a:t>
            </a:r>
            <a:endParaRPr lang="en-US" sz="2800" b="1" dirty="0">
              <a:solidFill>
                <a:srgbClr val="FFFF00"/>
              </a:solidFill>
            </a:endParaRPr>
          </a:p>
          <a:p>
            <a:r>
              <a:rPr lang="en-US" sz="2800" b="1" dirty="0">
                <a:solidFill>
                  <a:srgbClr val="FFFF00"/>
                </a:solidFill>
              </a:rPr>
              <a:t>Abhidha Arya</a:t>
            </a:r>
          </a:p>
          <a:p>
            <a:r>
              <a:rPr lang="en-US" sz="2800" b="1" dirty="0">
                <a:solidFill>
                  <a:srgbClr val="FFFF00"/>
                </a:solidFill>
              </a:rPr>
              <a:t>Neha Chaudhary</a:t>
            </a:r>
          </a:p>
        </p:txBody>
      </p:sp>
    </p:spTree>
    <p:extLst>
      <p:ext uri="{BB962C8B-B14F-4D97-AF65-F5344CB8AC3E}">
        <p14:creationId xmlns:p14="http://schemas.microsoft.com/office/powerpoint/2010/main" val="315269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FILE IMPORT CONT’D</a:t>
            </a:r>
            <a:endParaRPr lang="en-US" dirty="0"/>
          </a:p>
        </p:txBody>
      </p:sp>
      <p:pic>
        <p:nvPicPr>
          <p:cNvPr id="4" name="Content Placeholder 3" descr="C:\Users\SAGAR\Desktop\Capture.PNG"/>
          <p:cNvPicPr>
            <a:picLocks noGrp="1"/>
          </p:cNvPicPr>
          <p:nvPr>
            <p:ph idx="1"/>
          </p:nvPr>
        </p:nvPicPr>
        <p:blipFill>
          <a:blip r:embed="rId2" cstate="print"/>
          <a:srcRect/>
          <a:stretch>
            <a:fillRect/>
          </a:stretch>
        </p:blipFill>
        <p:spPr bwMode="auto">
          <a:xfrm>
            <a:off x="715617" y="1358485"/>
            <a:ext cx="10038522" cy="5429941"/>
          </a:xfrm>
          <a:prstGeom prst="rect">
            <a:avLst/>
          </a:prstGeom>
          <a:noFill/>
          <a:ln w="9525">
            <a:noFill/>
            <a:miter lim="800000"/>
            <a:headEnd/>
            <a:tailEnd/>
          </a:ln>
        </p:spPr>
      </p:pic>
    </p:spTree>
    <p:extLst>
      <p:ext uri="{BB962C8B-B14F-4D97-AF65-F5344CB8AC3E}">
        <p14:creationId xmlns:p14="http://schemas.microsoft.com/office/powerpoint/2010/main" val="32519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 VARIABLE</a:t>
            </a:r>
          </a:p>
        </p:txBody>
      </p:sp>
      <p:sp>
        <p:nvSpPr>
          <p:cNvPr id="3" name="Content Placeholder 2"/>
          <p:cNvSpPr>
            <a:spLocks noGrp="1"/>
          </p:cNvSpPr>
          <p:nvPr>
            <p:ph idx="1"/>
          </p:nvPr>
        </p:nvSpPr>
        <p:spPr>
          <a:xfrm>
            <a:off x="838200" y="1825625"/>
            <a:ext cx="5170714" cy="4351338"/>
          </a:xfrm>
        </p:spPr>
        <p:txBody>
          <a:bodyPr/>
          <a:lstStyle/>
          <a:p>
            <a:r>
              <a:rPr lang="en-US" dirty="0"/>
              <a:t>Target Variable – ‘Violent’</a:t>
            </a:r>
          </a:p>
          <a:p>
            <a:r>
              <a:rPr lang="en-US" dirty="0"/>
              <a:t>The target Variable is Binary</a:t>
            </a:r>
          </a:p>
          <a:p>
            <a:r>
              <a:rPr lang="en-US" dirty="0"/>
              <a:t>0 – Non- Violent</a:t>
            </a:r>
          </a:p>
          <a:p>
            <a:r>
              <a:rPr lang="en-US" dirty="0"/>
              <a:t>1- Violent</a:t>
            </a:r>
          </a:p>
          <a:p>
            <a:r>
              <a:rPr lang="en-US" dirty="0"/>
              <a:t>25% (11,697) of the observation is under Violent category and the rest 75% (35,086) is Non Violent out of a total of 46,783 observations.</a:t>
            </a:r>
          </a:p>
          <a:p>
            <a:endParaRPr lang="en-US" dirty="0"/>
          </a:p>
          <a:p>
            <a:endParaRPr lang="en-US" dirty="0"/>
          </a:p>
        </p:txBody>
      </p:sp>
      <p:pic>
        <p:nvPicPr>
          <p:cNvPr id="4" name="Content Placeholder 3"/>
          <p:cNvPicPr>
            <a:picLocks/>
          </p:cNvPicPr>
          <p:nvPr/>
        </p:nvPicPr>
        <p:blipFill>
          <a:blip r:embed="rId2" cstate="print"/>
          <a:srcRect/>
          <a:stretch>
            <a:fillRect/>
          </a:stretch>
        </p:blipFill>
        <p:spPr bwMode="auto">
          <a:xfrm>
            <a:off x="6037853" y="2524133"/>
            <a:ext cx="6154147" cy="4268552"/>
          </a:xfrm>
          <a:prstGeom prst="rect">
            <a:avLst/>
          </a:prstGeom>
          <a:noFill/>
          <a:ln w="9525">
            <a:noFill/>
            <a:miter lim="800000"/>
            <a:headEnd/>
            <a:tailEnd/>
          </a:ln>
        </p:spPr>
      </p:pic>
    </p:spTree>
    <p:extLst>
      <p:ext uri="{BB962C8B-B14F-4D97-AF65-F5344CB8AC3E}">
        <p14:creationId xmlns:p14="http://schemas.microsoft.com/office/powerpoint/2010/main" val="34660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a:t>
            </a:r>
          </a:p>
        </p:txBody>
      </p:sp>
      <p:sp>
        <p:nvSpPr>
          <p:cNvPr id="3" name="Content Placeholder 2"/>
          <p:cNvSpPr>
            <a:spLocks noGrp="1"/>
          </p:cNvSpPr>
          <p:nvPr>
            <p:ph idx="1"/>
          </p:nvPr>
        </p:nvSpPr>
        <p:spPr/>
        <p:txBody>
          <a:bodyPr/>
          <a:lstStyle/>
          <a:p>
            <a:r>
              <a:rPr lang="en-US" dirty="0"/>
              <a:t>Stat Explore node is used to analyze the variable statistics.</a:t>
            </a:r>
          </a:p>
          <a:p>
            <a:r>
              <a:rPr lang="en-US" dirty="0"/>
              <a:t>It shows the relevance of input variables to the target variable “Violent”.</a:t>
            </a:r>
          </a:p>
          <a:p>
            <a:r>
              <a:rPr lang="en-US" dirty="0"/>
              <a:t>Some missing values are observed in the data set as shown by the stat explore node. </a:t>
            </a:r>
          </a:p>
        </p:txBody>
      </p:sp>
    </p:spTree>
    <p:extLst>
      <p:ext uri="{BB962C8B-B14F-4D97-AF65-F5344CB8AC3E}">
        <p14:creationId xmlns:p14="http://schemas.microsoft.com/office/powerpoint/2010/main" val="8880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 CONT’D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rcRect/>
          <a:stretch>
            <a:fillRect/>
          </a:stretch>
        </p:blipFill>
        <p:spPr bwMode="auto">
          <a:xfrm>
            <a:off x="964096" y="1580323"/>
            <a:ext cx="9720469" cy="5208104"/>
          </a:xfrm>
          <a:prstGeom prst="rect">
            <a:avLst/>
          </a:prstGeom>
          <a:noFill/>
          <a:ln w="9525">
            <a:noFill/>
            <a:miter lim="800000"/>
            <a:headEnd/>
            <a:tailEnd/>
          </a:ln>
        </p:spPr>
      </p:pic>
    </p:spTree>
    <p:extLst>
      <p:ext uri="{BB962C8B-B14F-4D97-AF65-F5344CB8AC3E}">
        <p14:creationId xmlns:p14="http://schemas.microsoft.com/office/powerpoint/2010/main" val="5505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 CONT’D</a:t>
            </a:r>
            <a:endParaRPr lang="en-US" dirty="0"/>
          </a:p>
        </p:txBody>
      </p:sp>
      <p:pic>
        <p:nvPicPr>
          <p:cNvPr id="4" name="Content Placeholder 3" descr="C:\Users\SAGAR\Desktop\Capture.PNG"/>
          <p:cNvPicPr>
            <a:picLocks noGrp="1"/>
          </p:cNvPicPr>
          <p:nvPr>
            <p:ph idx="1"/>
          </p:nvPr>
        </p:nvPicPr>
        <p:blipFill>
          <a:blip r:embed="rId2" cstate="print"/>
          <a:srcRect/>
          <a:stretch>
            <a:fillRect/>
          </a:stretch>
        </p:blipFill>
        <p:spPr bwMode="auto">
          <a:xfrm>
            <a:off x="1043609" y="1391478"/>
            <a:ext cx="9849678" cy="5466522"/>
          </a:xfrm>
          <a:prstGeom prst="rect">
            <a:avLst/>
          </a:prstGeom>
          <a:noFill/>
          <a:ln w="9525">
            <a:noFill/>
            <a:miter lim="800000"/>
            <a:headEnd/>
            <a:tailEnd/>
          </a:ln>
        </p:spPr>
      </p:pic>
    </p:spTree>
    <p:extLst>
      <p:ext uri="{BB962C8B-B14F-4D97-AF65-F5344CB8AC3E}">
        <p14:creationId xmlns:p14="http://schemas.microsoft.com/office/powerpoint/2010/main" val="189807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125"/>
            <a:ext cx="10546080" cy="1325563"/>
          </a:xfrm>
        </p:spPr>
        <p:txBody>
          <a:bodyPr/>
          <a:lstStyle/>
          <a:p>
            <a:r>
              <a:rPr lang="en-US" b="1" dirty="0"/>
              <a:t>FILTER NODE</a:t>
            </a:r>
          </a:p>
        </p:txBody>
      </p:sp>
      <p:sp>
        <p:nvSpPr>
          <p:cNvPr id="3" name="Content Placeholder 2"/>
          <p:cNvSpPr>
            <a:spLocks noGrp="1"/>
          </p:cNvSpPr>
          <p:nvPr>
            <p:ph idx="1"/>
          </p:nvPr>
        </p:nvSpPr>
        <p:spPr>
          <a:xfrm>
            <a:off x="838200" y="1327785"/>
            <a:ext cx="10515600" cy="4351338"/>
          </a:xfrm>
        </p:spPr>
        <p:txBody>
          <a:bodyPr/>
          <a:lstStyle/>
          <a:p>
            <a:r>
              <a:rPr lang="en-US" dirty="0"/>
              <a:t>Filter node excluded the missing values from the dataset. The default filtering method was kept as none and the property of filter node </a:t>
            </a:r>
            <a:r>
              <a:rPr lang="en-US" b="1" dirty="0"/>
              <a:t>Keep Missing Values</a:t>
            </a:r>
            <a:r>
              <a:rPr lang="en-US" dirty="0"/>
              <a:t> was kept as </a:t>
            </a:r>
            <a:r>
              <a:rPr lang="en-US" b="1" dirty="0"/>
              <a:t>No</a:t>
            </a:r>
            <a:r>
              <a:rPr lang="en-US" dirty="0"/>
              <a:t>.</a:t>
            </a:r>
          </a:p>
          <a:p>
            <a:pPr marL="0" indent="0">
              <a:buNone/>
            </a:pPr>
            <a:endParaRPr lang="en-US" dirty="0"/>
          </a:p>
        </p:txBody>
      </p:sp>
      <p:pic>
        <p:nvPicPr>
          <p:cNvPr id="5" name="Picture 4"/>
          <p:cNvPicPr/>
          <p:nvPr/>
        </p:nvPicPr>
        <p:blipFill>
          <a:blip r:embed="rId2" cstate="print"/>
          <a:srcRect/>
          <a:stretch>
            <a:fillRect/>
          </a:stretch>
        </p:blipFill>
        <p:spPr bwMode="auto">
          <a:xfrm>
            <a:off x="1255642" y="2514600"/>
            <a:ext cx="8951845" cy="4234070"/>
          </a:xfrm>
          <a:prstGeom prst="rect">
            <a:avLst/>
          </a:prstGeom>
          <a:noFill/>
          <a:ln w="9525">
            <a:noFill/>
            <a:miter lim="800000"/>
            <a:headEnd/>
            <a:tailEnd/>
          </a:ln>
        </p:spPr>
      </p:pic>
    </p:spTree>
    <p:extLst>
      <p:ext uri="{BB962C8B-B14F-4D97-AF65-F5344CB8AC3E}">
        <p14:creationId xmlns:p14="http://schemas.microsoft.com/office/powerpoint/2010/main" val="20082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NODE CONT’D</a:t>
            </a:r>
            <a:endParaRPr lang="en-US" dirty="0"/>
          </a:p>
        </p:txBody>
      </p:sp>
      <p:sp>
        <p:nvSpPr>
          <p:cNvPr id="3" name="Content Placeholder 2"/>
          <p:cNvSpPr>
            <a:spLocks noGrp="1"/>
          </p:cNvSpPr>
          <p:nvPr>
            <p:ph idx="1"/>
          </p:nvPr>
        </p:nvSpPr>
        <p:spPr>
          <a:xfrm>
            <a:off x="838200" y="1467817"/>
            <a:ext cx="10515600" cy="4351338"/>
          </a:xfrm>
        </p:spPr>
        <p:txBody>
          <a:bodyPr/>
          <a:lstStyle/>
          <a:p>
            <a:r>
              <a:rPr lang="en-US" dirty="0"/>
              <a:t>Stat explorer node is added again to check whether the missing values has have been removed.</a:t>
            </a:r>
          </a:p>
          <a:p>
            <a:endParaRPr lang="en-US" dirty="0"/>
          </a:p>
          <a:p>
            <a:endParaRPr lang="en-US" dirty="0"/>
          </a:p>
        </p:txBody>
      </p:sp>
      <p:pic>
        <p:nvPicPr>
          <p:cNvPr id="5" name="Picture 4" descr="C:\Users\SAGAR\Desktop\Capture.PNG"/>
          <p:cNvPicPr/>
          <p:nvPr/>
        </p:nvPicPr>
        <p:blipFill>
          <a:blip r:embed="rId2" cstate="print"/>
          <a:srcRect/>
          <a:stretch>
            <a:fillRect/>
          </a:stretch>
        </p:blipFill>
        <p:spPr bwMode="auto">
          <a:xfrm>
            <a:off x="1812234" y="2235421"/>
            <a:ext cx="8892209" cy="4433736"/>
          </a:xfrm>
          <a:prstGeom prst="rect">
            <a:avLst/>
          </a:prstGeom>
          <a:noFill/>
          <a:ln w="9525">
            <a:noFill/>
            <a:miter lim="800000"/>
            <a:headEnd/>
            <a:tailEnd/>
          </a:ln>
        </p:spPr>
      </p:pic>
    </p:spTree>
    <p:extLst>
      <p:ext uri="{BB962C8B-B14F-4D97-AF65-F5344CB8AC3E}">
        <p14:creationId xmlns:p14="http://schemas.microsoft.com/office/powerpoint/2010/main" val="252779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TRANSFORM VARIABLES</a:t>
            </a:r>
          </a:p>
        </p:txBody>
      </p:sp>
      <p:sp>
        <p:nvSpPr>
          <p:cNvPr id="3" name="Content Placeholder 2"/>
          <p:cNvSpPr>
            <a:spLocks noGrp="1"/>
          </p:cNvSpPr>
          <p:nvPr>
            <p:ph idx="1"/>
          </p:nvPr>
        </p:nvSpPr>
        <p:spPr/>
        <p:txBody>
          <a:bodyPr/>
          <a:lstStyle/>
          <a:p>
            <a:r>
              <a:rPr lang="en-US" dirty="0"/>
              <a:t>Transform variable is used as a part of data preprocessing to reduce the skewness of the input variables. </a:t>
            </a:r>
          </a:p>
          <a:p>
            <a:r>
              <a:rPr lang="en-US" dirty="0"/>
              <a:t>Transformation method has been set as ‘Log’ for transforming the variables of the dataset.</a:t>
            </a:r>
          </a:p>
          <a:p>
            <a:endParaRPr lang="en-US" dirty="0"/>
          </a:p>
        </p:txBody>
      </p:sp>
    </p:spTree>
    <p:extLst>
      <p:ext uri="{BB962C8B-B14F-4D97-AF65-F5344CB8AC3E}">
        <p14:creationId xmlns:p14="http://schemas.microsoft.com/office/powerpoint/2010/main" val="223982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TRANSFORM VARIABLES CONT’D</a:t>
            </a:r>
            <a:endParaRPr lang="en-US" dirty="0"/>
          </a:p>
        </p:txBody>
      </p:sp>
      <p:pic>
        <p:nvPicPr>
          <p:cNvPr id="5" name="Content Placeholder 4" descr="C:\Users\SAGAR\Desktop\Capture.PNG"/>
          <p:cNvPicPr>
            <a:picLocks noGrp="1"/>
          </p:cNvPicPr>
          <p:nvPr>
            <p:ph idx="1"/>
          </p:nvPr>
        </p:nvPicPr>
        <p:blipFill>
          <a:blip r:embed="rId2" cstate="print"/>
          <a:srcRect/>
          <a:stretch>
            <a:fillRect/>
          </a:stretch>
        </p:blipFill>
        <p:spPr bwMode="auto">
          <a:xfrm>
            <a:off x="838200" y="1425436"/>
            <a:ext cx="9587948" cy="5253659"/>
          </a:xfrm>
          <a:prstGeom prst="rect">
            <a:avLst/>
          </a:prstGeom>
          <a:noFill/>
          <a:ln w="9525">
            <a:noFill/>
            <a:miter lim="800000"/>
            <a:headEnd/>
            <a:tailEnd/>
          </a:ln>
        </p:spPr>
      </p:pic>
    </p:spTree>
    <p:extLst>
      <p:ext uri="{BB962C8B-B14F-4D97-AF65-F5344CB8AC3E}">
        <p14:creationId xmlns:p14="http://schemas.microsoft.com/office/powerpoint/2010/main" val="103063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PARTITIONING</a:t>
            </a:r>
          </a:p>
        </p:txBody>
      </p:sp>
      <p:sp>
        <p:nvSpPr>
          <p:cNvPr id="3" name="Content Placeholder 2"/>
          <p:cNvSpPr>
            <a:spLocks noGrp="1"/>
          </p:cNvSpPr>
          <p:nvPr>
            <p:ph idx="1"/>
          </p:nvPr>
        </p:nvSpPr>
        <p:spPr/>
        <p:txBody>
          <a:bodyPr/>
          <a:lstStyle/>
          <a:p>
            <a:r>
              <a:rPr lang="en-US" dirty="0"/>
              <a:t>Data partition node is applied to partition data into Training, Validation and Testing in order to build prediction model.</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04152938"/>
              </p:ext>
            </p:extLst>
          </p:nvPr>
        </p:nvGraphicFramePr>
        <p:xfrm>
          <a:off x="1620077" y="2858133"/>
          <a:ext cx="7931427" cy="3708586"/>
        </p:xfrm>
        <a:graphic>
          <a:graphicData uri="http://schemas.openxmlformats.org/drawingml/2006/table">
            <a:tbl>
              <a:tblPr>
                <a:tableStyleId>{5C22544A-7EE6-4342-B048-85BDC9FD1C3A}</a:tableStyleId>
              </a:tblPr>
              <a:tblGrid>
                <a:gridCol w="1610140">
                  <a:extLst>
                    <a:ext uri="{9D8B030D-6E8A-4147-A177-3AD203B41FA5}">
                      <a16:colId xmlns:a16="http://schemas.microsoft.com/office/drawing/2014/main" val="1066591150"/>
                    </a:ext>
                  </a:extLst>
                </a:gridCol>
                <a:gridCol w="2604052">
                  <a:extLst>
                    <a:ext uri="{9D8B030D-6E8A-4147-A177-3AD203B41FA5}">
                      <a16:colId xmlns:a16="http://schemas.microsoft.com/office/drawing/2014/main" val="2643650679"/>
                    </a:ext>
                  </a:extLst>
                </a:gridCol>
                <a:gridCol w="3717235">
                  <a:extLst>
                    <a:ext uri="{9D8B030D-6E8A-4147-A177-3AD203B41FA5}">
                      <a16:colId xmlns:a16="http://schemas.microsoft.com/office/drawing/2014/main" val="1223663485"/>
                    </a:ext>
                  </a:extLst>
                </a:gridCol>
              </a:tblGrid>
              <a:tr h="1224280">
                <a:tc>
                  <a:txBody>
                    <a:bodyPr/>
                    <a:lstStyle/>
                    <a:p>
                      <a:pPr marL="0" marR="0" algn="ctr">
                        <a:lnSpc>
                          <a:spcPct val="150000"/>
                        </a:lnSpc>
                        <a:spcBef>
                          <a:spcPts val="0"/>
                        </a:spcBef>
                        <a:spcAft>
                          <a:spcPts val="0"/>
                        </a:spcAft>
                      </a:pPr>
                      <a:r>
                        <a:rPr lang="en-US" sz="2400" dirty="0">
                          <a:effectLst/>
                        </a:rPr>
                        <a:t>Type</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50000"/>
                        </a:lnSpc>
                        <a:spcBef>
                          <a:spcPts val="0"/>
                        </a:spcBef>
                        <a:spcAft>
                          <a:spcPts val="0"/>
                        </a:spcAft>
                      </a:pPr>
                      <a:r>
                        <a:rPr lang="en-US" sz="2400" dirty="0">
                          <a:effectLst/>
                        </a:rPr>
                        <a:t>Percentage of Data</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50000"/>
                        </a:lnSpc>
                        <a:spcBef>
                          <a:spcPts val="0"/>
                        </a:spcBef>
                        <a:spcAft>
                          <a:spcPts val="0"/>
                        </a:spcAft>
                      </a:pPr>
                      <a:r>
                        <a:rPr lang="en-US" sz="2400" dirty="0">
                          <a:effectLst/>
                        </a:rPr>
                        <a:t>No of Observations</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939958743"/>
                  </a:ext>
                </a:extLst>
              </a:tr>
              <a:tr h="615307">
                <a:tc>
                  <a:txBody>
                    <a:bodyPr/>
                    <a:lstStyle/>
                    <a:p>
                      <a:pPr marL="0" marR="0" algn="ctr">
                        <a:lnSpc>
                          <a:spcPct val="107000"/>
                        </a:lnSpc>
                        <a:spcBef>
                          <a:spcPts val="0"/>
                        </a:spcBef>
                        <a:spcAft>
                          <a:spcPts val="0"/>
                        </a:spcAft>
                      </a:pPr>
                      <a:r>
                        <a:rPr lang="en-US" sz="2400">
                          <a:effectLst/>
                        </a:rPr>
                        <a:t>Data</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a:effectLst/>
                        </a:rPr>
                        <a:t>100%</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dirty="0">
                          <a:effectLst/>
                        </a:rPr>
                        <a:t>46783</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780292537"/>
                  </a:ext>
                </a:extLst>
              </a:tr>
              <a:tr h="638385">
                <a:tc>
                  <a:txBody>
                    <a:bodyPr/>
                    <a:lstStyle/>
                    <a:p>
                      <a:pPr marL="0" marR="0" algn="ctr">
                        <a:lnSpc>
                          <a:spcPct val="107000"/>
                        </a:lnSpc>
                        <a:spcBef>
                          <a:spcPts val="0"/>
                        </a:spcBef>
                        <a:spcAft>
                          <a:spcPts val="0"/>
                        </a:spcAft>
                      </a:pPr>
                      <a:r>
                        <a:rPr lang="en-US" sz="2400">
                          <a:effectLst/>
                        </a:rPr>
                        <a:t>Train</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dirty="0">
                          <a:effectLst/>
                        </a:rPr>
                        <a:t>70%</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a:effectLst/>
                        </a:rPr>
                        <a:t>32746</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58447867"/>
                  </a:ext>
                </a:extLst>
              </a:tr>
              <a:tr h="615307">
                <a:tc>
                  <a:txBody>
                    <a:bodyPr/>
                    <a:lstStyle/>
                    <a:p>
                      <a:pPr marL="0" marR="0" algn="ctr">
                        <a:lnSpc>
                          <a:spcPct val="107000"/>
                        </a:lnSpc>
                        <a:spcBef>
                          <a:spcPts val="0"/>
                        </a:spcBef>
                        <a:spcAft>
                          <a:spcPts val="0"/>
                        </a:spcAft>
                      </a:pPr>
                      <a:r>
                        <a:rPr lang="en-US" sz="2400">
                          <a:effectLst/>
                        </a:rPr>
                        <a:t>Validate</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a:effectLst/>
                        </a:rPr>
                        <a:t>20%</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a:effectLst/>
                        </a:rPr>
                        <a:t>9356</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73283354"/>
                  </a:ext>
                </a:extLst>
              </a:tr>
              <a:tr h="615307">
                <a:tc>
                  <a:txBody>
                    <a:bodyPr/>
                    <a:lstStyle/>
                    <a:p>
                      <a:pPr marL="0" marR="0" algn="ctr">
                        <a:lnSpc>
                          <a:spcPct val="107000"/>
                        </a:lnSpc>
                        <a:spcBef>
                          <a:spcPts val="0"/>
                        </a:spcBef>
                        <a:spcAft>
                          <a:spcPts val="0"/>
                        </a:spcAft>
                      </a:pPr>
                      <a:r>
                        <a:rPr lang="en-US" sz="2400">
                          <a:effectLst/>
                        </a:rPr>
                        <a:t>Test</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a:effectLst/>
                        </a:rPr>
                        <a:t>10%</a:t>
                      </a:r>
                      <a:endParaRPr lang="en-US" sz="24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gn="ctr">
                        <a:lnSpc>
                          <a:spcPct val="107000"/>
                        </a:lnSpc>
                        <a:spcBef>
                          <a:spcPts val="0"/>
                        </a:spcBef>
                        <a:spcAft>
                          <a:spcPts val="0"/>
                        </a:spcAft>
                      </a:pPr>
                      <a:r>
                        <a:rPr lang="en-US" sz="2400" dirty="0">
                          <a:effectLst/>
                        </a:rPr>
                        <a:t>4681</a:t>
                      </a:r>
                      <a:endParaRPr lang="en-US" sz="2400" dirty="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292417502"/>
                  </a:ext>
                </a:extLst>
              </a:tr>
            </a:tbl>
          </a:graphicData>
        </a:graphic>
      </p:graphicFrame>
    </p:spTree>
    <p:extLst>
      <p:ext uri="{BB962C8B-B14F-4D97-AF65-F5344CB8AC3E}">
        <p14:creationId xmlns:p14="http://schemas.microsoft.com/office/powerpoint/2010/main" val="34427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p:txBody>
          <a:bodyPr>
            <a:normAutofit/>
          </a:bodyPr>
          <a:lstStyle/>
          <a:p>
            <a:r>
              <a:rPr lang="en-US" sz="2000" b="1" dirty="0">
                <a:solidFill>
                  <a:schemeClr val="tx1">
                    <a:lumMod val="95000"/>
                    <a:lumOff val="5000"/>
                  </a:schemeClr>
                </a:solidFill>
              </a:rPr>
              <a:t>ABOUT PHILADELPHIA CRIME RATE</a:t>
            </a:r>
          </a:p>
          <a:p>
            <a:r>
              <a:rPr lang="en-US" sz="2000" b="1" dirty="0">
                <a:solidFill>
                  <a:schemeClr val="tx1">
                    <a:lumMod val="95000"/>
                    <a:lumOff val="5000"/>
                  </a:schemeClr>
                </a:solidFill>
              </a:rPr>
              <a:t>OBJECTIVE</a:t>
            </a:r>
          </a:p>
          <a:p>
            <a:r>
              <a:rPr lang="en-US" sz="2000" b="1" dirty="0">
                <a:solidFill>
                  <a:schemeClr val="tx1">
                    <a:lumMod val="95000"/>
                    <a:lumOff val="5000"/>
                  </a:schemeClr>
                </a:solidFill>
              </a:rPr>
              <a:t>PROJECT GOALS</a:t>
            </a:r>
          </a:p>
          <a:p>
            <a:r>
              <a:rPr lang="en-US" sz="2000" b="1" dirty="0">
                <a:solidFill>
                  <a:schemeClr val="tx1">
                    <a:lumMod val="95000"/>
                    <a:lumOff val="5000"/>
                  </a:schemeClr>
                </a:solidFill>
              </a:rPr>
              <a:t>DATA DESCRIPTION</a:t>
            </a:r>
          </a:p>
          <a:p>
            <a:r>
              <a:rPr lang="en-US" sz="2000" b="1" dirty="0">
                <a:solidFill>
                  <a:schemeClr val="tx1">
                    <a:lumMod val="95000"/>
                    <a:lumOff val="5000"/>
                  </a:schemeClr>
                </a:solidFill>
              </a:rPr>
              <a:t>PRE-PROCESSING TECHNIQUES</a:t>
            </a:r>
          </a:p>
          <a:p>
            <a:r>
              <a:rPr lang="en-US" sz="2000" b="1" dirty="0">
                <a:solidFill>
                  <a:schemeClr val="tx1">
                    <a:lumMod val="95000"/>
                    <a:lumOff val="5000"/>
                  </a:schemeClr>
                </a:solidFill>
              </a:rPr>
              <a:t>CLASSIFICATION TECHNIQUES</a:t>
            </a:r>
          </a:p>
          <a:p>
            <a:r>
              <a:rPr lang="en-US" sz="2000" b="1" dirty="0">
                <a:solidFill>
                  <a:schemeClr val="tx1">
                    <a:lumMod val="95000"/>
                    <a:lumOff val="5000"/>
                  </a:schemeClr>
                </a:solidFill>
              </a:rPr>
              <a:t>MODEL COMPARISION</a:t>
            </a:r>
          </a:p>
          <a:p>
            <a:r>
              <a:rPr lang="en-US" sz="2000" b="1" dirty="0">
                <a:solidFill>
                  <a:schemeClr val="tx1">
                    <a:lumMod val="95000"/>
                    <a:lumOff val="5000"/>
                  </a:schemeClr>
                </a:solidFill>
              </a:rPr>
              <a:t>BUSINESS VALUE</a:t>
            </a:r>
          </a:p>
          <a:p>
            <a:pPr marL="0" indent="0">
              <a:buNone/>
            </a:pPr>
            <a:r>
              <a:rPr lang="en-US" sz="2000" dirty="0">
                <a:solidFill>
                  <a:schemeClr val="bg1"/>
                </a:solidFill>
              </a:rPr>
              <a:t> </a:t>
            </a:r>
          </a:p>
        </p:txBody>
      </p:sp>
      <p:sp>
        <p:nvSpPr>
          <p:cNvPr id="2" name="Title 1"/>
          <p:cNvSpPr>
            <a:spLocks noGrp="1"/>
          </p:cNvSpPr>
          <p:nvPr>
            <p:ph type="title"/>
          </p:nvPr>
        </p:nvSpPr>
        <p:spPr/>
        <p:txBody>
          <a:bodyPr/>
          <a:lstStyle/>
          <a:p>
            <a:r>
              <a:rPr lang="en-US" b="1" dirty="0">
                <a:solidFill>
                  <a:schemeClr val="tx1">
                    <a:lumMod val="95000"/>
                    <a:lumOff val="5000"/>
                  </a:schemeClr>
                </a:solidFill>
              </a:rPr>
              <a:t>AGENDA</a:t>
            </a:r>
          </a:p>
        </p:txBody>
      </p:sp>
    </p:spTree>
    <p:extLst>
      <p:ext uri="{BB962C8B-B14F-4D97-AF65-F5344CB8AC3E}">
        <p14:creationId xmlns:p14="http://schemas.microsoft.com/office/powerpoint/2010/main" val="15900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additive="base">
                                        <p:cTn id="10"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 calcmode="lin" valueType="num">
                                      <p:cBhvr additive="base">
                                        <p:cTn id="14"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anim calcmode="lin" valueType="num">
                                      <p:cBhvr additive="base">
                                        <p:cTn id="18"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 calcmode="lin" valueType="num">
                                      <p:cBhvr additive="base">
                                        <p:cTn id="22"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anim calcmode="lin" valueType="num">
                                      <p:cBhvr additive="base">
                                        <p:cTn id="26"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 calcmode="lin" valueType="num">
                                      <p:cBhvr additive="base">
                                        <p:cTn id="30"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7">
                                            <p:txEl>
                                              <p:pRg st="6" end="6"/>
                                            </p:txEl>
                                          </p:spTgt>
                                        </p:tgtEl>
                                        <p:attrNameLst>
                                          <p:attrName>style.visibility</p:attrName>
                                        </p:attrNameLst>
                                      </p:cBhvr>
                                      <p:to>
                                        <p:strVal val="visible"/>
                                      </p:to>
                                    </p:set>
                                    <p:anim calcmode="lin" valueType="num">
                                      <p:cBhvr additive="base">
                                        <p:cTn id="34"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anim calcmode="lin" valueType="num">
                                      <p:cBhvr additive="base">
                                        <p:cTn id="38" dur="500" fill="hold"/>
                                        <p:tgtEl>
                                          <p:spTgt spid="17">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anim calcmode="lin" valueType="num">
                                      <p:cBhvr additive="base">
                                        <p:cTn id="42" dur="500" fill="hold"/>
                                        <p:tgtEl>
                                          <p:spTgt spid="17">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PARTITIONING CONT’D</a:t>
            </a:r>
            <a:endParaRPr lang="en-US" dirty="0"/>
          </a:p>
        </p:txBody>
      </p:sp>
      <p:pic>
        <p:nvPicPr>
          <p:cNvPr id="5" name="Content Placeholder 4" descr="C:\Users\SAGAR\Desktop\Capture.PNG"/>
          <p:cNvPicPr>
            <a:picLocks noGrp="1"/>
          </p:cNvPicPr>
          <p:nvPr>
            <p:ph idx="1"/>
          </p:nvPr>
        </p:nvPicPr>
        <p:blipFill>
          <a:blip r:embed="rId2" cstate="print"/>
          <a:srcRect/>
          <a:stretch>
            <a:fillRect/>
          </a:stretch>
        </p:blipFill>
        <p:spPr bwMode="auto">
          <a:xfrm>
            <a:off x="1007534" y="1480184"/>
            <a:ext cx="9335346" cy="5245735"/>
          </a:xfrm>
          <a:prstGeom prst="rect">
            <a:avLst/>
          </a:prstGeom>
          <a:noFill/>
          <a:ln w="9525">
            <a:noFill/>
            <a:miter lim="800000"/>
            <a:headEnd/>
            <a:tailEnd/>
          </a:ln>
        </p:spPr>
      </p:pic>
    </p:spTree>
    <p:extLst>
      <p:ext uri="{BB962C8B-B14F-4D97-AF65-F5344CB8AC3E}">
        <p14:creationId xmlns:p14="http://schemas.microsoft.com/office/powerpoint/2010/main" val="37920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PREDICTIVE MODELLING TECHNIQUES</a:t>
            </a:r>
          </a:p>
        </p:txBody>
      </p:sp>
      <p:sp>
        <p:nvSpPr>
          <p:cNvPr id="3" name="Content Placeholder 2"/>
          <p:cNvSpPr>
            <a:spLocks noGrp="1"/>
          </p:cNvSpPr>
          <p:nvPr>
            <p:ph idx="1"/>
          </p:nvPr>
        </p:nvSpPr>
        <p:spPr/>
        <p:txBody>
          <a:bodyPr/>
          <a:lstStyle/>
          <a:p>
            <a:pPr marL="0" indent="0">
              <a:buNone/>
            </a:pPr>
            <a:r>
              <a:rPr lang="en-US" dirty="0"/>
              <a:t>We have used the following Predictive Modelling Techniques :</a:t>
            </a:r>
          </a:p>
          <a:p>
            <a:pPr marL="457200" lvl="1" indent="0">
              <a:buNone/>
            </a:pPr>
            <a:endParaRPr lang="en-US" dirty="0"/>
          </a:p>
          <a:p>
            <a:pPr lvl="1"/>
            <a:r>
              <a:rPr lang="en-US" dirty="0"/>
              <a:t>Logistic Regression</a:t>
            </a:r>
          </a:p>
          <a:p>
            <a:pPr lvl="1"/>
            <a:r>
              <a:rPr lang="en-US" dirty="0"/>
              <a:t>Decision trees</a:t>
            </a:r>
          </a:p>
          <a:p>
            <a:pPr lvl="1"/>
            <a:r>
              <a:rPr lang="en-US" dirty="0"/>
              <a:t>Stepwise Regression with Transform Variable</a:t>
            </a:r>
          </a:p>
          <a:p>
            <a:pPr lvl="1"/>
            <a:r>
              <a:rPr lang="en-US" dirty="0"/>
              <a:t>Neural Networks</a:t>
            </a:r>
          </a:p>
          <a:p>
            <a:pPr marL="0" indent="0">
              <a:buNone/>
            </a:pPr>
            <a:endParaRPr lang="en-US" dirty="0"/>
          </a:p>
        </p:txBody>
      </p:sp>
    </p:spTree>
    <p:extLst>
      <p:ext uri="{BB962C8B-B14F-4D97-AF65-F5344CB8AC3E}">
        <p14:creationId xmlns:p14="http://schemas.microsoft.com/office/powerpoint/2010/main" val="8175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a:t>
            </a:r>
          </a:p>
        </p:txBody>
      </p:sp>
      <p:sp>
        <p:nvSpPr>
          <p:cNvPr id="3" name="Content Placeholder 2"/>
          <p:cNvSpPr>
            <a:spLocks noGrp="1"/>
          </p:cNvSpPr>
          <p:nvPr>
            <p:ph idx="1"/>
          </p:nvPr>
        </p:nvSpPr>
        <p:spPr/>
        <p:txBody>
          <a:bodyPr/>
          <a:lstStyle/>
          <a:p>
            <a:r>
              <a:rPr lang="en-US" sz="2400" dirty="0"/>
              <a:t>Performed the  Regression analysis on the dataset to find significant variables which drive the target variable Violent.</a:t>
            </a:r>
          </a:p>
          <a:p>
            <a:pPr marL="0" indent="0">
              <a:buNone/>
            </a:pPr>
            <a:endParaRPr lang="en-US" sz="2400" dirty="0"/>
          </a:p>
          <a:p>
            <a:r>
              <a:rPr lang="en-US" sz="2400" dirty="0"/>
              <a:t>As the target variable is binary - </a:t>
            </a:r>
            <a:r>
              <a:rPr lang="en-US" sz="2400" b="1" dirty="0"/>
              <a:t>Violent </a:t>
            </a:r>
            <a:r>
              <a:rPr lang="en-US" sz="2400" dirty="0"/>
              <a:t>or</a:t>
            </a:r>
            <a:r>
              <a:rPr lang="en-US" sz="2400" b="1" dirty="0"/>
              <a:t> Non-Violent </a:t>
            </a:r>
            <a:r>
              <a:rPr lang="en-US" sz="2400" dirty="0"/>
              <a:t>crime, we have used the Logistic Regression to predict whether the crime will be violent or non-violent from the new set of data.</a:t>
            </a:r>
          </a:p>
          <a:p>
            <a:endParaRPr lang="en-US" b="1" dirty="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77144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540"/>
            <a:ext cx="10515600" cy="1325563"/>
          </a:xfrm>
        </p:spPr>
        <p:txBody>
          <a:bodyPr/>
          <a:lstStyle/>
          <a:p>
            <a:r>
              <a:rPr lang="en-US" b="1" dirty="0"/>
              <a:t>LOGISTIC REGRESSION OUTPUT</a:t>
            </a:r>
          </a:p>
        </p:txBody>
      </p:sp>
      <p:pic>
        <p:nvPicPr>
          <p:cNvPr id="4" name="Content Placeholder 3"/>
          <p:cNvPicPr>
            <a:picLocks noGrp="1"/>
          </p:cNvPicPr>
          <p:nvPr>
            <p:ph idx="1"/>
          </p:nvPr>
        </p:nvPicPr>
        <p:blipFill>
          <a:blip r:embed="rId2" cstate="print"/>
          <a:srcRect/>
          <a:stretch>
            <a:fillRect/>
          </a:stretch>
        </p:blipFill>
        <p:spPr bwMode="auto">
          <a:xfrm>
            <a:off x="5715000" y="1987060"/>
            <a:ext cx="6477000" cy="4308231"/>
          </a:xfrm>
          <a:prstGeom prst="rect">
            <a:avLst/>
          </a:prstGeom>
          <a:noFill/>
          <a:ln w="9525">
            <a:noFill/>
            <a:miter lim="800000"/>
            <a:headEnd/>
            <a:tailEnd/>
          </a:ln>
        </p:spPr>
      </p:pic>
      <p:sp>
        <p:nvSpPr>
          <p:cNvPr id="5" name="Rectangle 4"/>
          <p:cNvSpPr/>
          <p:nvPr/>
        </p:nvSpPr>
        <p:spPr>
          <a:xfrm>
            <a:off x="838200" y="1987060"/>
            <a:ext cx="4700954" cy="3170099"/>
          </a:xfrm>
          <a:prstGeom prst="rect">
            <a:avLst/>
          </a:prstGeom>
        </p:spPr>
        <p:txBody>
          <a:bodyPr wrap="square">
            <a:spAutoFit/>
          </a:bodyPr>
          <a:lstStyle/>
          <a:p>
            <a:r>
              <a:rPr lang="en-US" sz="2000" u="sng" dirty="0"/>
              <a:t>EFFECTS PLOT</a:t>
            </a:r>
          </a:p>
          <a:p>
            <a:pPr marL="285750" indent="-285750">
              <a:buFont typeface="Arial" panose="020B0604020202020204" pitchFamily="34" charset="0"/>
              <a:buChar char="•"/>
            </a:pPr>
            <a:r>
              <a:rPr lang="en-US" sz="2000" dirty="0"/>
              <a:t>From the effects plot window we can see that greater the absolute coefficient value, the more important that variable is to the regression model.</a:t>
            </a:r>
          </a:p>
          <a:p>
            <a:endParaRPr lang="en-US" sz="2000" dirty="0"/>
          </a:p>
          <a:p>
            <a:pPr marL="285750" indent="-285750">
              <a:buFont typeface="Arial" panose="020B0604020202020204" pitchFamily="34" charset="0"/>
              <a:buChar char="•"/>
            </a:pPr>
            <a:r>
              <a:rPr lang="en-US" sz="2000" dirty="0"/>
              <a:t> In the data set most important variables and thus significant predictor variables are Census_Tract_2000, Zone_Beat, Month, Longitude, Latitude, Dc_Dist.</a:t>
            </a:r>
          </a:p>
        </p:txBody>
      </p:sp>
    </p:spTree>
    <p:extLst>
      <p:ext uri="{BB962C8B-B14F-4D97-AF65-F5344CB8AC3E}">
        <p14:creationId xmlns:p14="http://schemas.microsoft.com/office/powerpoint/2010/main" val="10428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 OUTPUT</a:t>
            </a:r>
          </a:p>
        </p:txBody>
      </p:sp>
      <p:sp>
        <p:nvSpPr>
          <p:cNvPr id="3" name="Content Placeholder 2"/>
          <p:cNvSpPr>
            <a:spLocks noGrp="1"/>
          </p:cNvSpPr>
          <p:nvPr>
            <p:ph idx="1"/>
          </p:nvPr>
        </p:nvSpPr>
        <p:spPr>
          <a:xfrm>
            <a:off x="838200" y="1825625"/>
            <a:ext cx="4929554" cy="4351338"/>
          </a:xfrm>
        </p:spPr>
        <p:txBody>
          <a:bodyPr/>
          <a:lstStyle/>
          <a:p>
            <a:pPr marL="0" indent="0">
              <a:buNone/>
            </a:pPr>
            <a:r>
              <a:rPr lang="en-US" sz="2400" b="1" u="sng" dirty="0"/>
              <a:t>CUMULATIVE LIFT</a:t>
            </a:r>
          </a:p>
          <a:p>
            <a:endParaRPr lang="en-US" dirty="0"/>
          </a:p>
          <a:p>
            <a:r>
              <a:rPr lang="en-US" sz="2400" dirty="0"/>
              <a:t>Lift is the improvement obtained by modelling i.e. the ratio between the result obtained with and without the predictive modelling.</a:t>
            </a:r>
          </a:p>
          <a:p>
            <a:pPr marL="0" indent="0">
              <a:buNone/>
            </a:pPr>
            <a:endParaRPr lang="en-US" sz="2400" dirty="0"/>
          </a:p>
          <a:p>
            <a:r>
              <a:rPr lang="en-US" sz="2400" dirty="0"/>
              <a:t>Cumulative Lift value at the top twenty percentile in the validation data for Regression node is </a:t>
            </a:r>
            <a:r>
              <a:rPr lang="en-US" sz="2400" b="1" dirty="0"/>
              <a:t>1.617521.</a:t>
            </a:r>
            <a:endParaRPr lang="en-US" sz="2400" dirty="0"/>
          </a:p>
          <a:p>
            <a:pPr marL="0" indent="0">
              <a:buNone/>
            </a:pPr>
            <a:endParaRPr lang="en-US" dirty="0"/>
          </a:p>
        </p:txBody>
      </p:sp>
      <p:pic>
        <p:nvPicPr>
          <p:cNvPr id="4" name="Picture 3"/>
          <p:cNvPicPr/>
          <p:nvPr/>
        </p:nvPicPr>
        <p:blipFill>
          <a:blip r:embed="rId2" cstate="print"/>
          <a:srcRect/>
          <a:stretch>
            <a:fillRect/>
          </a:stretch>
        </p:blipFill>
        <p:spPr bwMode="auto">
          <a:xfrm>
            <a:off x="5767754" y="1690688"/>
            <a:ext cx="6321670" cy="4108450"/>
          </a:xfrm>
          <a:prstGeom prst="rect">
            <a:avLst/>
          </a:prstGeom>
          <a:noFill/>
          <a:ln w="9525">
            <a:noFill/>
            <a:miter lim="800000"/>
            <a:headEnd/>
            <a:tailEnd/>
          </a:ln>
        </p:spPr>
      </p:pic>
    </p:spTree>
    <p:extLst>
      <p:ext uri="{BB962C8B-B14F-4D97-AF65-F5344CB8AC3E}">
        <p14:creationId xmlns:p14="http://schemas.microsoft.com/office/powerpoint/2010/main" val="18444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 OUTPUT</a:t>
            </a:r>
          </a:p>
        </p:txBody>
      </p:sp>
      <p:sp>
        <p:nvSpPr>
          <p:cNvPr id="7" name="Rectangle 6"/>
          <p:cNvSpPr/>
          <p:nvPr/>
        </p:nvSpPr>
        <p:spPr>
          <a:xfrm>
            <a:off x="162658" y="1788992"/>
            <a:ext cx="5306157" cy="4647426"/>
          </a:xfrm>
          <a:prstGeom prst="rect">
            <a:avLst/>
          </a:prstGeom>
        </p:spPr>
        <p:txBody>
          <a:bodyPr wrap="square">
            <a:spAutoFit/>
          </a:bodyPr>
          <a:lstStyle/>
          <a:p>
            <a:pPr algn="ctr"/>
            <a:r>
              <a:rPr lang="en-US" sz="2600" b="1" u="sng" dirty="0">
                <a:solidFill>
                  <a:schemeClr val="tx2"/>
                </a:solidFill>
              </a:rPr>
              <a:t>FIT STATISTICS</a:t>
            </a:r>
          </a:p>
          <a:p>
            <a:pPr algn="ctr"/>
            <a:endParaRPr lang="en-US" dirty="0"/>
          </a:p>
          <a:p>
            <a:r>
              <a:rPr lang="en-US" dirty="0"/>
              <a:t>The fit statistics tell us about the accuracy of the model.</a:t>
            </a:r>
          </a:p>
          <a:p>
            <a:endParaRPr lang="en-US" dirty="0"/>
          </a:p>
          <a:p>
            <a:r>
              <a:rPr lang="en-US" dirty="0"/>
              <a:t>Misclassification Rate is the fraction of cases assigned to the wrong class, so lower the value of misclassification rate and better the model.</a:t>
            </a:r>
          </a:p>
          <a:p>
            <a:endParaRPr lang="en-US" dirty="0"/>
          </a:p>
          <a:p>
            <a:r>
              <a:rPr lang="en-US" dirty="0"/>
              <a:t>Low value of Mean square error specifies that the predicted values are very close to the actual values.</a:t>
            </a:r>
          </a:p>
          <a:p>
            <a:endParaRPr lang="en-US" dirty="0"/>
          </a:p>
          <a:p>
            <a:r>
              <a:rPr lang="en-US" dirty="0"/>
              <a:t>The Misclassification Rate in case of Logistic Regression is coming out to be</a:t>
            </a:r>
            <a:r>
              <a:rPr lang="en-US" b="1" dirty="0"/>
              <a:t> 0.249359</a:t>
            </a:r>
          </a:p>
          <a:p>
            <a:endParaRPr lang="en-US" b="1" dirty="0"/>
          </a:p>
          <a:p>
            <a:r>
              <a:rPr lang="en-US" dirty="0"/>
              <a:t>The Mean Square Error </a:t>
            </a:r>
            <a:r>
              <a:rPr lang="en-US"/>
              <a:t>is </a:t>
            </a:r>
            <a:r>
              <a:rPr lang="en-US" b="1"/>
              <a:t>0.177559</a:t>
            </a:r>
            <a:endParaRPr lang="en-US"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8815" y="1972492"/>
            <a:ext cx="6723185" cy="2612572"/>
          </a:xfrm>
        </p:spPr>
      </p:pic>
    </p:spTree>
    <p:extLst>
      <p:ext uri="{BB962C8B-B14F-4D97-AF65-F5344CB8AC3E}">
        <p14:creationId xmlns:p14="http://schemas.microsoft.com/office/powerpoint/2010/main" val="384841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 OUTPUT</a:t>
            </a:r>
          </a:p>
        </p:txBody>
      </p:sp>
      <p:pic>
        <p:nvPicPr>
          <p:cNvPr id="6" name="Content Placeholder 5"/>
          <p:cNvPicPr>
            <a:picLocks noGrp="1" noChangeAspect="1"/>
          </p:cNvPicPr>
          <p:nvPr>
            <p:ph idx="1"/>
          </p:nvPr>
        </p:nvPicPr>
        <p:blipFill>
          <a:blip r:embed="rId2" cstate="print"/>
          <a:stretch>
            <a:fillRect/>
          </a:stretch>
        </p:blipFill>
        <p:spPr>
          <a:xfrm>
            <a:off x="6223907" y="1240970"/>
            <a:ext cx="5968093" cy="5617029"/>
          </a:xfrm>
          <a:prstGeom prst="rect">
            <a:avLst/>
          </a:prstGeom>
        </p:spPr>
      </p:pic>
      <p:sp>
        <p:nvSpPr>
          <p:cNvPr id="7" name="Rectangle 6"/>
          <p:cNvSpPr/>
          <p:nvPr/>
        </p:nvSpPr>
        <p:spPr>
          <a:xfrm>
            <a:off x="838200" y="2251392"/>
            <a:ext cx="5385707" cy="3748719"/>
          </a:xfrm>
          <a:prstGeom prst="rect">
            <a:avLst/>
          </a:prstGeom>
        </p:spPr>
        <p:txBody>
          <a:bodyPr wrap="square">
            <a:spAutoFit/>
          </a:bodyPr>
          <a:lstStyle/>
          <a:p>
            <a:pPr>
              <a:lnSpc>
                <a:spcPct val="90000"/>
              </a:lnSpc>
              <a:spcBef>
                <a:spcPts val="1000"/>
              </a:spcBef>
            </a:pPr>
            <a:r>
              <a:rPr lang="en-US" dirty="0"/>
              <a:t>	</a:t>
            </a:r>
            <a:r>
              <a:rPr lang="en-US" sz="2400" b="1" u="sng" dirty="0"/>
              <a:t>CLASSIFICATION TABLE</a:t>
            </a:r>
          </a:p>
          <a:p>
            <a:endParaRPr lang="en-US" sz="2400" dirty="0"/>
          </a:p>
          <a:p>
            <a:pPr marL="342900" indent="-342900">
              <a:buFont typeface="Arial" panose="020B0604020202020204" pitchFamily="34" charset="0"/>
              <a:buChar char="•"/>
            </a:pPr>
            <a:r>
              <a:rPr lang="en-US" sz="2400" dirty="0"/>
              <a:t>Based on the result from classification table, regression model is 51.1905% accurate for </a:t>
            </a:r>
            <a:r>
              <a:rPr lang="en-US" sz="2400" b="1" dirty="0"/>
              <a:t>true positive </a:t>
            </a:r>
            <a:r>
              <a:rPr lang="en-US" sz="2400" dirty="0"/>
              <a:t>(target variable= 1, predicted outcome = 1).</a:t>
            </a:r>
          </a:p>
          <a:p>
            <a:r>
              <a:rPr lang="en-US" sz="2400" dirty="0"/>
              <a:t> </a:t>
            </a:r>
          </a:p>
          <a:p>
            <a:pPr marL="342900" indent="-342900">
              <a:buFont typeface="Arial" panose="020B0604020202020204" pitchFamily="34" charset="0"/>
              <a:buChar char="•"/>
            </a:pPr>
            <a:r>
              <a:rPr lang="en-US" sz="2400" dirty="0"/>
              <a:t>And 75.7250% accurate for </a:t>
            </a:r>
            <a:r>
              <a:rPr lang="en-US" sz="2400" b="1" dirty="0"/>
              <a:t>true negative </a:t>
            </a:r>
            <a:r>
              <a:rPr lang="en-US" sz="2400" dirty="0"/>
              <a:t>(target variable =0, predicted outcome =0).</a:t>
            </a:r>
          </a:p>
        </p:txBody>
      </p:sp>
    </p:spTree>
    <p:extLst>
      <p:ext uri="{BB962C8B-B14F-4D97-AF65-F5344CB8AC3E}">
        <p14:creationId xmlns:p14="http://schemas.microsoft.com/office/powerpoint/2010/main" val="12461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a:t>
            </a:r>
          </a:p>
        </p:txBody>
      </p:sp>
      <p:pic>
        <p:nvPicPr>
          <p:cNvPr id="4" name="Content Placeholder 3"/>
          <p:cNvPicPr>
            <a:picLocks noGrp="1"/>
          </p:cNvPicPr>
          <p:nvPr>
            <p:ph idx="1"/>
          </p:nvPr>
        </p:nvPicPr>
        <p:blipFill>
          <a:blip r:embed="rId2" cstate="print"/>
          <a:srcRect/>
          <a:stretch>
            <a:fillRect/>
          </a:stretch>
        </p:blipFill>
        <p:spPr bwMode="auto">
          <a:xfrm>
            <a:off x="953589" y="1397726"/>
            <a:ext cx="11011988" cy="5460274"/>
          </a:xfrm>
          <a:prstGeom prst="rect">
            <a:avLst/>
          </a:prstGeom>
          <a:noFill/>
          <a:ln w="9525">
            <a:noFill/>
            <a:miter lim="800000"/>
            <a:headEnd/>
            <a:tailEnd/>
          </a:ln>
        </p:spPr>
      </p:pic>
    </p:spTree>
    <p:extLst>
      <p:ext uri="{BB962C8B-B14F-4D97-AF65-F5344CB8AC3E}">
        <p14:creationId xmlns:p14="http://schemas.microsoft.com/office/powerpoint/2010/main" val="398919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a:t>
            </a:r>
          </a:p>
        </p:txBody>
      </p:sp>
      <p:pic>
        <p:nvPicPr>
          <p:cNvPr id="4" name="Content Placeholder 3"/>
          <p:cNvPicPr>
            <a:picLocks noGrp="1"/>
          </p:cNvPicPr>
          <p:nvPr>
            <p:ph idx="1"/>
          </p:nvPr>
        </p:nvPicPr>
        <p:blipFill>
          <a:blip r:embed="rId2" cstate="print"/>
          <a:stretch>
            <a:fillRect/>
          </a:stretch>
        </p:blipFill>
        <p:spPr>
          <a:xfrm>
            <a:off x="4048125" y="1848916"/>
            <a:ext cx="8143875" cy="1352550"/>
          </a:xfrm>
          <a:prstGeom prst="rect">
            <a:avLst/>
          </a:prstGeom>
        </p:spPr>
      </p:pic>
      <p:sp>
        <p:nvSpPr>
          <p:cNvPr id="5" name="Rectangle 4"/>
          <p:cNvSpPr/>
          <p:nvPr/>
        </p:nvSpPr>
        <p:spPr>
          <a:xfrm>
            <a:off x="535578" y="1331495"/>
            <a:ext cx="3696788" cy="3600986"/>
          </a:xfrm>
          <a:prstGeom prst="rect">
            <a:avLst/>
          </a:prstGeom>
        </p:spPr>
        <p:txBody>
          <a:bodyPr wrap="square">
            <a:spAutoFit/>
          </a:bodyPr>
          <a:lstStyle/>
          <a:p>
            <a:pPr algn="ctr"/>
            <a:r>
              <a:rPr lang="en-US" sz="2800" b="1" u="sng" dirty="0">
                <a:solidFill>
                  <a:schemeClr val="tx2"/>
                </a:solidFill>
              </a:rPr>
              <a:t>VARIABLE IMPORTANCE</a:t>
            </a:r>
          </a:p>
          <a:p>
            <a:pPr algn="ctr"/>
            <a:endParaRPr lang="en-US" sz="2800" b="1" u="sng" dirty="0">
              <a:solidFill>
                <a:schemeClr val="tx2"/>
              </a:solidFill>
            </a:endParaRPr>
          </a:p>
          <a:p>
            <a:pPr algn="ctr"/>
            <a:r>
              <a:rPr lang="en-US" sz="2400" dirty="0"/>
              <a:t>The important variables are:</a:t>
            </a:r>
          </a:p>
          <a:p>
            <a:pPr marL="342900" indent="-342900" algn="just">
              <a:buFont typeface="Arial" panose="020B0604020202020204" pitchFamily="34" charset="0"/>
              <a:buChar char="•"/>
            </a:pPr>
            <a:r>
              <a:rPr lang="en-US" sz="2400" dirty="0"/>
              <a:t>Census_Tract_2000</a:t>
            </a:r>
          </a:p>
          <a:p>
            <a:pPr marL="342900" indent="-342900" algn="just">
              <a:buFont typeface="Arial" panose="020B0604020202020204" pitchFamily="34" charset="0"/>
              <a:buChar char="•"/>
            </a:pPr>
            <a:r>
              <a:rPr lang="en-US" sz="2400" dirty="0"/>
              <a:t>Zone/Beat, Month</a:t>
            </a:r>
          </a:p>
          <a:p>
            <a:pPr marL="342900" indent="-342900" algn="just">
              <a:buFont typeface="Arial" panose="020B0604020202020204" pitchFamily="34" charset="0"/>
              <a:buChar char="•"/>
            </a:pPr>
            <a:r>
              <a:rPr lang="en-US" sz="2400" dirty="0"/>
              <a:t>Longitude</a:t>
            </a:r>
          </a:p>
          <a:p>
            <a:pPr marL="342900" indent="-342900" algn="just">
              <a:buFont typeface="Arial" panose="020B0604020202020204" pitchFamily="34" charset="0"/>
              <a:buChar char="•"/>
            </a:pPr>
            <a:r>
              <a:rPr lang="en-US" sz="2400" dirty="0"/>
              <a:t>Latitude</a:t>
            </a:r>
          </a:p>
          <a:p>
            <a:pPr marL="342900" indent="-342900" algn="just">
              <a:buFont typeface="Arial" panose="020B0604020202020204" pitchFamily="34" charset="0"/>
              <a:buChar char="•"/>
            </a:pPr>
            <a:r>
              <a:rPr lang="en-US" sz="2400" dirty="0"/>
              <a:t>Dc_Dist.</a:t>
            </a:r>
          </a:p>
        </p:txBody>
      </p:sp>
    </p:spTree>
    <p:extLst>
      <p:ext uri="{BB962C8B-B14F-4D97-AF65-F5344CB8AC3E}">
        <p14:creationId xmlns:p14="http://schemas.microsoft.com/office/powerpoint/2010/main" val="269432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a:t>
            </a:r>
          </a:p>
        </p:txBody>
      </p:sp>
      <p:pic>
        <p:nvPicPr>
          <p:cNvPr id="4" name="Content Placeholder 3"/>
          <p:cNvPicPr>
            <a:picLocks noGrp="1"/>
          </p:cNvPicPr>
          <p:nvPr>
            <p:ph idx="1"/>
          </p:nvPr>
        </p:nvPicPr>
        <p:blipFill>
          <a:blip r:embed="rId2" cstate="print"/>
          <a:srcRect/>
          <a:stretch>
            <a:fillRect/>
          </a:stretch>
        </p:blipFill>
        <p:spPr bwMode="auto">
          <a:xfrm>
            <a:off x="4689128" y="1838688"/>
            <a:ext cx="7502872" cy="4470672"/>
          </a:xfrm>
          <a:prstGeom prst="rect">
            <a:avLst/>
          </a:prstGeom>
          <a:noFill/>
          <a:ln w="9525">
            <a:noFill/>
            <a:miter lim="800000"/>
            <a:headEnd/>
            <a:tailEnd/>
          </a:ln>
        </p:spPr>
      </p:pic>
      <p:sp>
        <p:nvSpPr>
          <p:cNvPr id="5" name="Rectangle 4"/>
          <p:cNvSpPr/>
          <p:nvPr/>
        </p:nvSpPr>
        <p:spPr>
          <a:xfrm>
            <a:off x="587829" y="2782669"/>
            <a:ext cx="3775165" cy="2215991"/>
          </a:xfrm>
          <a:prstGeom prst="rect">
            <a:avLst/>
          </a:prstGeom>
        </p:spPr>
        <p:txBody>
          <a:bodyPr wrap="square">
            <a:spAutoFit/>
          </a:bodyPr>
          <a:lstStyle/>
          <a:p>
            <a:r>
              <a:rPr lang="en-US" sz="2400" b="1" u="sng" dirty="0">
                <a:solidFill>
                  <a:schemeClr val="tx2"/>
                </a:solidFill>
              </a:rPr>
              <a:t>CUMULATIVE LIFT</a:t>
            </a:r>
          </a:p>
          <a:p>
            <a:endParaRPr lang="en-US" dirty="0"/>
          </a:p>
          <a:p>
            <a:r>
              <a:rPr lang="en-US" sz="2400" dirty="0"/>
              <a:t>Cumulative Lift value at the top twenty percentile in the validation data for Decision Tree node is </a:t>
            </a:r>
            <a:r>
              <a:rPr lang="en-US" sz="2400" b="1" dirty="0"/>
              <a:t>1.71629.</a:t>
            </a:r>
            <a:endParaRPr lang="en-US" sz="2400" dirty="0"/>
          </a:p>
        </p:txBody>
      </p:sp>
    </p:spTree>
    <p:extLst>
      <p:ext uri="{BB962C8B-B14F-4D97-AF65-F5344CB8AC3E}">
        <p14:creationId xmlns:p14="http://schemas.microsoft.com/office/powerpoint/2010/main" val="30801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PHILADELPHIA CRIME RATE</a:t>
            </a:r>
          </a:p>
        </p:txBody>
      </p:sp>
      <p:sp>
        <p:nvSpPr>
          <p:cNvPr id="3" name="Content Placeholder 2"/>
          <p:cNvSpPr>
            <a:spLocks noGrp="1"/>
          </p:cNvSpPr>
          <p:nvPr>
            <p:ph idx="1"/>
          </p:nvPr>
        </p:nvSpPr>
        <p:spPr>
          <a:xfrm>
            <a:off x="854243" y="1504783"/>
            <a:ext cx="10515600" cy="4351338"/>
          </a:xfrm>
        </p:spPr>
        <p:txBody>
          <a:bodyPr/>
          <a:lstStyle/>
          <a:p>
            <a:r>
              <a:rPr lang="en-US" dirty="0"/>
              <a:t>Philadelphia is amongst the top five cities in USA with most violent crimes.</a:t>
            </a:r>
          </a:p>
          <a:p>
            <a:r>
              <a:rPr lang="en-US" dirty="0"/>
              <a:t>10% increase in the Violent crime offenses from 2014 to 2015.</a:t>
            </a:r>
          </a:p>
          <a:p>
            <a:pPr lvl="1"/>
            <a:r>
              <a:rPr lang="en-US" dirty="0"/>
              <a:t>Gun violence and homicides significantly higher than the previous year.</a:t>
            </a:r>
          </a:p>
          <a:p>
            <a:pPr lvl="1"/>
            <a:r>
              <a:rPr lang="en-US" dirty="0"/>
              <a:t>Violent offenses tracked included rape, murder and non-negligent manslaughter, armed robbery, and aggravated assault, including assault with a deadly weapon. </a:t>
            </a:r>
          </a:p>
          <a:p>
            <a:pPr marL="228600" lvl="1">
              <a:spcBef>
                <a:spcPts val="1000"/>
              </a:spcBef>
            </a:pPr>
            <a:r>
              <a:rPr lang="en-US" sz="2800" dirty="0"/>
              <a:t>According to the analysis of FBI reported crime data, your chance of becoming a victim of one of these crimes in Philadelphia is one in 98.</a:t>
            </a:r>
          </a:p>
          <a:p>
            <a:endParaRPr lang="en-US" dirty="0"/>
          </a:p>
          <a:p>
            <a:endParaRPr lang="en-US" dirty="0"/>
          </a:p>
          <a:p>
            <a:endParaRPr lang="en-US" dirty="0"/>
          </a:p>
        </p:txBody>
      </p:sp>
    </p:spTree>
    <p:extLst>
      <p:ext uri="{BB962C8B-B14F-4D97-AF65-F5344CB8AC3E}">
        <p14:creationId xmlns:p14="http://schemas.microsoft.com/office/powerpoint/2010/main" val="360394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OUTPUT</a:t>
            </a:r>
          </a:p>
        </p:txBody>
      </p:sp>
      <p:pic>
        <p:nvPicPr>
          <p:cNvPr id="4" name="Content Placeholder 3"/>
          <p:cNvPicPr>
            <a:picLocks noGrp="1" noChangeAspect="1"/>
          </p:cNvPicPr>
          <p:nvPr>
            <p:ph idx="1"/>
          </p:nvPr>
        </p:nvPicPr>
        <p:blipFill>
          <a:blip r:embed="rId2" cstate="print"/>
          <a:stretch>
            <a:fillRect/>
          </a:stretch>
        </p:blipFill>
        <p:spPr>
          <a:xfrm>
            <a:off x="703217" y="4564517"/>
            <a:ext cx="10650583" cy="2117633"/>
          </a:xfrm>
          <a:prstGeom prst="rect">
            <a:avLst/>
          </a:prstGeom>
        </p:spPr>
      </p:pic>
      <p:sp>
        <p:nvSpPr>
          <p:cNvPr id="5" name="Rectangle 4"/>
          <p:cNvSpPr/>
          <p:nvPr/>
        </p:nvSpPr>
        <p:spPr>
          <a:xfrm>
            <a:off x="703217" y="1690688"/>
            <a:ext cx="8305800" cy="2215991"/>
          </a:xfrm>
          <a:prstGeom prst="rect">
            <a:avLst/>
          </a:prstGeom>
        </p:spPr>
        <p:txBody>
          <a:bodyPr wrap="square">
            <a:spAutoFit/>
          </a:bodyPr>
          <a:lstStyle/>
          <a:p>
            <a:pPr algn="ctr"/>
            <a:r>
              <a:rPr lang="en-US" sz="2400" b="1" u="sng" dirty="0">
                <a:solidFill>
                  <a:schemeClr val="tx2"/>
                </a:solidFill>
              </a:rPr>
              <a:t>FIT STATISTICS</a:t>
            </a:r>
          </a:p>
          <a:p>
            <a:endParaRPr lang="en-US" dirty="0"/>
          </a:p>
          <a:p>
            <a:r>
              <a:rPr lang="en-US" sz="2400" dirty="0"/>
              <a:t>The Misclassification Rate in case of Decision Tree is coming out to be</a:t>
            </a:r>
            <a:r>
              <a:rPr lang="en-US" sz="2400" b="1" dirty="0"/>
              <a:t> 0.2469.</a:t>
            </a:r>
          </a:p>
          <a:p>
            <a:endParaRPr lang="en-US" sz="2400" b="1" dirty="0"/>
          </a:p>
          <a:p>
            <a:r>
              <a:rPr lang="en-US" sz="2400" dirty="0"/>
              <a:t>The Average Square Error is</a:t>
            </a:r>
            <a:r>
              <a:rPr lang="en-US" sz="2400" b="1" dirty="0"/>
              <a:t> 0.176376</a:t>
            </a:r>
            <a:r>
              <a:rPr lang="en-US" sz="2400" dirty="0"/>
              <a:t>.</a:t>
            </a:r>
          </a:p>
        </p:txBody>
      </p:sp>
    </p:spTree>
    <p:extLst>
      <p:ext uri="{BB962C8B-B14F-4D97-AF65-F5344CB8AC3E}">
        <p14:creationId xmlns:p14="http://schemas.microsoft.com/office/powerpoint/2010/main" val="135659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t>DECISION TREE OUTPUT</a:t>
            </a:r>
          </a:p>
        </p:txBody>
      </p:sp>
      <p:pic>
        <p:nvPicPr>
          <p:cNvPr id="4" name="Content Placeholder 3"/>
          <p:cNvPicPr>
            <a:picLocks noGrp="1" noChangeAspect="1"/>
          </p:cNvPicPr>
          <p:nvPr>
            <p:ph idx="1"/>
          </p:nvPr>
        </p:nvPicPr>
        <p:blipFill>
          <a:blip r:embed="rId2" cstate="print"/>
          <a:stretch>
            <a:fillRect/>
          </a:stretch>
        </p:blipFill>
        <p:spPr>
          <a:xfrm>
            <a:off x="5355771" y="1626650"/>
            <a:ext cx="6729977" cy="5059764"/>
          </a:xfrm>
          <a:prstGeom prst="rect">
            <a:avLst/>
          </a:prstGeom>
        </p:spPr>
      </p:pic>
      <p:sp>
        <p:nvSpPr>
          <p:cNvPr id="5" name="Rectangle 4"/>
          <p:cNvSpPr/>
          <p:nvPr/>
        </p:nvSpPr>
        <p:spPr>
          <a:xfrm>
            <a:off x="222070" y="2228672"/>
            <a:ext cx="4846320" cy="4062651"/>
          </a:xfrm>
          <a:prstGeom prst="rect">
            <a:avLst/>
          </a:prstGeom>
        </p:spPr>
        <p:txBody>
          <a:bodyPr wrap="square">
            <a:spAutoFit/>
          </a:bodyPr>
          <a:lstStyle/>
          <a:p>
            <a:r>
              <a:rPr lang="en-US" dirty="0"/>
              <a:t> </a:t>
            </a:r>
            <a:r>
              <a:rPr lang="en-US" sz="2400" b="1" u="sng" dirty="0">
                <a:solidFill>
                  <a:schemeClr val="tx2"/>
                </a:solidFill>
              </a:rPr>
              <a:t>CLASSIFICATION TABLE</a:t>
            </a:r>
          </a:p>
          <a:p>
            <a:endParaRPr lang="en-US" dirty="0"/>
          </a:p>
          <a:p>
            <a:r>
              <a:rPr lang="en-US" sz="2400" dirty="0"/>
              <a:t>Based on the result from classification table, decision tree model is 57.8378% accurate for </a:t>
            </a:r>
            <a:r>
              <a:rPr lang="en-US" sz="2400" b="1" dirty="0"/>
              <a:t>true positive </a:t>
            </a:r>
            <a:r>
              <a:rPr lang="en-US" sz="2400" dirty="0"/>
              <a:t>(target variable= 1, predicted outcome = 1).</a:t>
            </a:r>
          </a:p>
          <a:p>
            <a:r>
              <a:rPr lang="en-US" sz="2400" dirty="0"/>
              <a:t> </a:t>
            </a:r>
          </a:p>
          <a:p>
            <a:r>
              <a:rPr lang="en-US" sz="2400" dirty="0"/>
              <a:t>And 75.6624% accurate for </a:t>
            </a:r>
            <a:r>
              <a:rPr lang="en-US" sz="2400" b="1" dirty="0"/>
              <a:t>true negative </a:t>
            </a:r>
            <a:r>
              <a:rPr lang="en-US" sz="2400" dirty="0"/>
              <a:t>(target variable =0, predicted outcome =0).</a:t>
            </a:r>
          </a:p>
        </p:txBody>
      </p:sp>
    </p:spTree>
    <p:extLst>
      <p:ext uri="{BB962C8B-B14F-4D97-AF65-F5344CB8AC3E}">
        <p14:creationId xmlns:p14="http://schemas.microsoft.com/office/powerpoint/2010/main" val="378844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STEPWISE REGRESSION</a:t>
            </a:r>
            <a:endParaRPr lang="en-US" dirty="0"/>
          </a:p>
        </p:txBody>
      </p:sp>
      <p:sp>
        <p:nvSpPr>
          <p:cNvPr id="3" name="Content Placeholder 2"/>
          <p:cNvSpPr>
            <a:spLocks noGrp="1"/>
          </p:cNvSpPr>
          <p:nvPr>
            <p:ph idx="1"/>
          </p:nvPr>
        </p:nvSpPr>
        <p:spPr/>
        <p:txBody>
          <a:bodyPr/>
          <a:lstStyle/>
          <a:p>
            <a:r>
              <a:rPr lang="en-US" dirty="0"/>
              <a:t>The general idea behind the stepwise regression procedure is that we build our regression model from a set of candidate predictor variables by entering and removing predictors — in a stepwise manner — into our model until there is no justifiable reason to enter or remove any more.</a:t>
            </a:r>
          </a:p>
          <a:p>
            <a:pPr marL="0" indent="0">
              <a:buNone/>
            </a:pPr>
            <a:endParaRPr lang="en-US" dirty="0"/>
          </a:p>
        </p:txBody>
      </p:sp>
    </p:spTree>
    <p:extLst>
      <p:ext uri="{BB962C8B-B14F-4D97-AF65-F5344CB8AC3E}">
        <p14:creationId xmlns:p14="http://schemas.microsoft.com/office/powerpoint/2010/main" val="8188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STEPWISE REGRESSION OUTPUT</a:t>
            </a:r>
          </a:p>
        </p:txBody>
      </p:sp>
      <p:sp>
        <p:nvSpPr>
          <p:cNvPr id="3" name="Content Placeholder 2"/>
          <p:cNvSpPr>
            <a:spLocks noGrp="1"/>
          </p:cNvSpPr>
          <p:nvPr>
            <p:ph idx="1"/>
          </p:nvPr>
        </p:nvSpPr>
        <p:spPr>
          <a:xfrm>
            <a:off x="0" y="1825625"/>
            <a:ext cx="4467496" cy="4351338"/>
          </a:xfrm>
        </p:spPr>
        <p:txBody>
          <a:bodyPr>
            <a:normAutofit lnSpcReduction="10000"/>
          </a:bodyPr>
          <a:lstStyle/>
          <a:p>
            <a:r>
              <a:rPr lang="en-US" sz="2600" dirty="0"/>
              <a:t>From the effects plot window we can see greater the absolute value of variable, the more important that variable is to the regression model.</a:t>
            </a:r>
          </a:p>
          <a:p>
            <a:pPr>
              <a:lnSpc>
                <a:spcPct val="100000"/>
              </a:lnSpc>
            </a:pPr>
            <a:r>
              <a:rPr lang="en-US" sz="2600" dirty="0"/>
              <a:t> In the data set most important variables and thus significant predictor variables are Census_Tract_2000, Zone_Beat, Month, Longitude, Latitude, Dc_Dist.</a:t>
            </a:r>
          </a:p>
          <a:p>
            <a:pPr marL="457200" lvl="1" indent="0">
              <a:buNone/>
            </a:pPr>
            <a:endParaRPr lang="en-US" dirty="0"/>
          </a:p>
        </p:txBody>
      </p:sp>
      <p:pic>
        <p:nvPicPr>
          <p:cNvPr id="4" name="Picture 3"/>
          <p:cNvPicPr>
            <a:picLocks noChangeAspect="1"/>
          </p:cNvPicPr>
          <p:nvPr/>
        </p:nvPicPr>
        <p:blipFill>
          <a:blip r:embed="rId2" cstate="print"/>
          <a:stretch>
            <a:fillRect/>
          </a:stretch>
        </p:blipFill>
        <p:spPr>
          <a:xfrm>
            <a:off x="4467496" y="1690688"/>
            <a:ext cx="7724503" cy="4248604"/>
          </a:xfrm>
          <a:prstGeom prst="rect">
            <a:avLst/>
          </a:prstGeom>
        </p:spPr>
      </p:pic>
    </p:spTree>
    <p:extLst>
      <p:ext uri="{BB962C8B-B14F-4D97-AF65-F5344CB8AC3E}">
        <p14:creationId xmlns:p14="http://schemas.microsoft.com/office/powerpoint/2010/main" val="194970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STEPWISE REGRESSION OUTPUT</a:t>
            </a:r>
          </a:p>
        </p:txBody>
      </p:sp>
      <p:pic>
        <p:nvPicPr>
          <p:cNvPr id="4" name="Content Placeholder 3" descr="C:\Users\SAGAR\Desktop\Untitled.png"/>
          <p:cNvPicPr>
            <a:picLocks noGrp="1"/>
          </p:cNvPicPr>
          <p:nvPr>
            <p:ph idx="1"/>
          </p:nvPr>
        </p:nvPicPr>
        <p:blipFill>
          <a:blip r:embed="rId2" cstate="print"/>
          <a:srcRect/>
          <a:stretch>
            <a:fillRect/>
          </a:stretch>
        </p:blipFill>
        <p:spPr bwMode="auto">
          <a:xfrm>
            <a:off x="5120640" y="1690688"/>
            <a:ext cx="7071360" cy="4454433"/>
          </a:xfrm>
          <a:prstGeom prst="rect">
            <a:avLst/>
          </a:prstGeom>
          <a:noFill/>
          <a:ln w="9525">
            <a:noFill/>
            <a:miter lim="800000"/>
            <a:headEnd/>
            <a:tailEnd/>
          </a:ln>
        </p:spPr>
      </p:pic>
      <p:sp>
        <p:nvSpPr>
          <p:cNvPr id="5" name="Rectangle 4"/>
          <p:cNvSpPr/>
          <p:nvPr/>
        </p:nvSpPr>
        <p:spPr>
          <a:xfrm>
            <a:off x="746760" y="1690688"/>
            <a:ext cx="4060371" cy="4154984"/>
          </a:xfrm>
          <a:prstGeom prst="rect">
            <a:avLst/>
          </a:prstGeom>
        </p:spPr>
        <p:txBody>
          <a:bodyPr wrap="square">
            <a:spAutoFit/>
          </a:bodyPr>
          <a:lstStyle/>
          <a:p>
            <a:pPr marL="342900" indent="-342900">
              <a:buFont typeface="Arial" panose="020B0604020202020204" pitchFamily="34" charset="0"/>
              <a:buChar char="•"/>
            </a:pPr>
            <a:r>
              <a:rPr lang="en-US" sz="2400" dirty="0"/>
              <a:t>Lift is the improvement obtained by modelling i.e. the ratio between the result obtained with and without the predictive modelling.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Cumulative Lift value at the top twenty percentile in the validation data for Stepwise Regression node is </a:t>
            </a:r>
            <a:r>
              <a:rPr lang="en-US" sz="2400" b="1" dirty="0"/>
              <a:t>1.632479.</a:t>
            </a:r>
            <a:endParaRPr lang="en-US" sz="2400" dirty="0"/>
          </a:p>
        </p:txBody>
      </p:sp>
    </p:spTree>
    <p:extLst>
      <p:ext uri="{BB962C8B-B14F-4D97-AF65-F5344CB8AC3E}">
        <p14:creationId xmlns:p14="http://schemas.microsoft.com/office/powerpoint/2010/main" val="147491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STEPWISE REGRESSION OUTPUT</a:t>
            </a:r>
          </a:p>
        </p:txBody>
      </p:sp>
      <p:pic>
        <p:nvPicPr>
          <p:cNvPr id="4" name="Content Placeholder 3"/>
          <p:cNvPicPr>
            <a:picLocks noGrp="1" noChangeAspect="1"/>
          </p:cNvPicPr>
          <p:nvPr>
            <p:ph idx="1"/>
          </p:nvPr>
        </p:nvPicPr>
        <p:blipFill>
          <a:blip r:embed="rId2" cstate="print"/>
          <a:stretch>
            <a:fillRect/>
          </a:stretch>
        </p:blipFill>
        <p:spPr>
          <a:xfrm>
            <a:off x="4990011" y="2129246"/>
            <a:ext cx="7201989" cy="4728755"/>
          </a:xfrm>
          <a:prstGeom prst="rect">
            <a:avLst/>
          </a:prstGeom>
        </p:spPr>
      </p:pic>
      <p:sp>
        <p:nvSpPr>
          <p:cNvPr id="5" name="Rectangle 4"/>
          <p:cNvSpPr/>
          <p:nvPr/>
        </p:nvSpPr>
        <p:spPr>
          <a:xfrm>
            <a:off x="137160" y="1169261"/>
            <a:ext cx="4683034" cy="5693866"/>
          </a:xfrm>
          <a:prstGeom prst="rect">
            <a:avLst/>
          </a:prstGeom>
        </p:spPr>
        <p:txBody>
          <a:bodyPr wrap="square">
            <a:spAutoFit/>
          </a:bodyPr>
          <a:lstStyle/>
          <a:p>
            <a:pPr algn="ctr"/>
            <a:r>
              <a:rPr lang="en-US" sz="2800" b="1" u="sng" dirty="0">
                <a:solidFill>
                  <a:schemeClr val="tx2"/>
                </a:solidFill>
              </a:rPr>
              <a:t>FIT STATISTICS</a:t>
            </a:r>
          </a:p>
          <a:p>
            <a:r>
              <a:rPr lang="en-US" sz="2400" dirty="0"/>
              <a:t>The fit statistics tell us about the accuracy of the model.</a:t>
            </a:r>
          </a:p>
          <a:p>
            <a:r>
              <a:rPr lang="en-US" sz="2400" dirty="0"/>
              <a:t>Misclassification Rate is the fraction of cases assigned to the wrong class, so lower the value of misclassification rate and better the model.</a:t>
            </a:r>
          </a:p>
          <a:p>
            <a:r>
              <a:rPr lang="en-US" sz="2400" dirty="0"/>
              <a:t>Low value of Mean square error specifies that the predicted values are very close to the actual values.</a:t>
            </a:r>
          </a:p>
          <a:p>
            <a:r>
              <a:rPr lang="en-US" sz="2400" dirty="0"/>
              <a:t>The Misclassification Rate in case of Stepwise Regression is coming out to be</a:t>
            </a:r>
            <a:r>
              <a:rPr lang="en-US" sz="2400" b="1" dirty="0"/>
              <a:t> 0.249038.</a:t>
            </a:r>
          </a:p>
          <a:p>
            <a:r>
              <a:rPr lang="en-US" sz="2400" dirty="0"/>
              <a:t>The Mean Square Error is </a:t>
            </a:r>
            <a:r>
              <a:rPr lang="en-US" sz="2400" b="1" dirty="0"/>
              <a:t>0.177452</a:t>
            </a:r>
            <a:r>
              <a:rPr lang="en-US" sz="2400" dirty="0"/>
              <a:t>.</a:t>
            </a:r>
          </a:p>
        </p:txBody>
      </p:sp>
    </p:spTree>
    <p:extLst>
      <p:ext uri="{BB962C8B-B14F-4D97-AF65-F5344CB8AC3E}">
        <p14:creationId xmlns:p14="http://schemas.microsoft.com/office/powerpoint/2010/main" val="389034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STEPWISE REGRESSION OUTPUT</a:t>
            </a:r>
          </a:p>
        </p:txBody>
      </p:sp>
      <p:sp>
        <p:nvSpPr>
          <p:cNvPr id="7" name="Rectangle 6"/>
          <p:cNvSpPr/>
          <p:nvPr/>
        </p:nvSpPr>
        <p:spPr>
          <a:xfrm>
            <a:off x="169818" y="1325925"/>
            <a:ext cx="5473337" cy="6001643"/>
          </a:xfrm>
          <a:prstGeom prst="rect">
            <a:avLst/>
          </a:prstGeom>
        </p:spPr>
        <p:txBody>
          <a:bodyPr wrap="square">
            <a:spAutoFit/>
          </a:bodyPr>
          <a:lstStyle/>
          <a:p>
            <a:r>
              <a:rPr lang="en-US" sz="2400" b="1" u="sng" dirty="0">
                <a:solidFill>
                  <a:schemeClr val="tx2"/>
                </a:solidFill>
              </a:rPr>
              <a:t>CLASSIFICATION TABLE</a:t>
            </a:r>
          </a:p>
          <a:p>
            <a:pPr marL="342900" indent="-342900">
              <a:buFont typeface="Arial" panose="020B0604020202020204" pitchFamily="34" charset="0"/>
              <a:buChar char="•"/>
            </a:pPr>
            <a:r>
              <a:rPr lang="en-US" sz="2400" dirty="0"/>
              <a:t>Based on the result from classification table, Step wise regression model is 51.5267% accurate for </a:t>
            </a:r>
            <a:r>
              <a:rPr lang="en-US" sz="2400" b="1" dirty="0"/>
              <a:t>true positive </a:t>
            </a:r>
            <a:r>
              <a:rPr lang="en-US" sz="2400" dirty="0"/>
              <a:t>(target variable= 1, predicted outcome = 1).</a:t>
            </a:r>
          </a:p>
          <a:p>
            <a:pPr marL="342900" indent="-342900">
              <a:buFont typeface="Arial" panose="020B0604020202020204" pitchFamily="34" charset="0"/>
              <a:buChar char="•"/>
            </a:pPr>
            <a:r>
              <a:rPr lang="en-US" sz="2400" dirty="0"/>
              <a:t>And 75.7622% accurate for </a:t>
            </a:r>
            <a:r>
              <a:rPr lang="en-US" sz="2400" b="1" dirty="0"/>
              <a:t>true negative </a:t>
            </a:r>
            <a:r>
              <a:rPr lang="en-US" sz="2400" dirty="0"/>
              <a:t>(target variable =0, predicted outcome =0).</a:t>
            </a:r>
          </a:p>
          <a:p>
            <a:pPr marL="342900" indent="-342900">
              <a:buFont typeface="Arial" panose="020B0604020202020204" pitchFamily="34" charset="0"/>
              <a:buChar char="•"/>
            </a:pPr>
            <a:r>
              <a:rPr lang="en-US" sz="2400" dirty="0"/>
              <a:t>Although True positive rate and True negative rate is higher in stepwise regression as compared to Logistic regression model, but in comparison to Decision tree model that we presented, it is slightly lower.</a:t>
            </a:r>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2"/>
          <a:stretch>
            <a:fillRect/>
          </a:stretch>
        </p:blipFill>
        <p:spPr>
          <a:xfrm>
            <a:off x="5924509" y="1690688"/>
            <a:ext cx="5668975" cy="4639774"/>
          </a:xfrm>
          <a:prstGeom prst="rect">
            <a:avLst/>
          </a:prstGeom>
        </p:spPr>
      </p:pic>
    </p:spTree>
    <p:extLst>
      <p:ext uri="{BB962C8B-B14F-4D97-AF65-F5344CB8AC3E}">
        <p14:creationId xmlns:p14="http://schemas.microsoft.com/office/powerpoint/2010/main" val="382141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NEURAL NETWORK OUTPUT</a:t>
            </a:r>
          </a:p>
        </p:txBody>
      </p:sp>
      <p:pic>
        <p:nvPicPr>
          <p:cNvPr id="4" name="Content Placeholder 3" descr="C:\Users\SAGAR\Desktop\Untitled.png"/>
          <p:cNvPicPr>
            <a:picLocks noGrp="1"/>
          </p:cNvPicPr>
          <p:nvPr>
            <p:ph idx="1"/>
          </p:nvPr>
        </p:nvPicPr>
        <p:blipFill>
          <a:blip r:embed="rId2" cstate="print"/>
          <a:srcRect/>
          <a:stretch>
            <a:fillRect/>
          </a:stretch>
        </p:blipFill>
        <p:spPr bwMode="auto">
          <a:xfrm>
            <a:off x="4585063" y="1502227"/>
            <a:ext cx="7606937" cy="4624253"/>
          </a:xfrm>
          <a:prstGeom prst="rect">
            <a:avLst/>
          </a:prstGeom>
          <a:noFill/>
          <a:ln w="9525">
            <a:noFill/>
            <a:miter lim="800000"/>
            <a:headEnd/>
            <a:tailEnd/>
          </a:ln>
        </p:spPr>
      </p:pic>
      <p:sp>
        <p:nvSpPr>
          <p:cNvPr id="5" name="Rectangle 4"/>
          <p:cNvSpPr/>
          <p:nvPr/>
        </p:nvSpPr>
        <p:spPr>
          <a:xfrm>
            <a:off x="365760" y="1251813"/>
            <a:ext cx="4219303" cy="4524315"/>
          </a:xfrm>
          <a:prstGeom prst="rect">
            <a:avLst/>
          </a:prstGeom>
        </p:spPr>
        <p:txBody>
          <a:bodyPr wrap="square">
            <a:spAutoFit/>
          </a:bodyPr>
          <a:lstStyle/>
          <a:p>
            <a:r>
              <a:rPr lang="en-US" sz="2400" b="1" u="sng" dirty="0">
                <a:solidFill>
                  <a:schemeClr val="tx2"/>
                </a:solidFill>
              </a:rPr>
              <a:t>CUMULATIVE LIFT</a:t>
            </a:r>
          </a:p>
          <a:p>
            <a:endParaRPr lang="en-US" sz="2400" dirty="0"/>
          </a:p>
          <a:p>
            <a:pPr marL="342900" indent="-342900">
              <a:buFont typeface="Arial" panose="020B0604020202020204" pitchFamily="34" charset="0"/>
              <a:buChar char="•"/>
            </a:pPr>
            <a:r>
              <a:rPr lang="en-US" sz="2400" dirty="0"/>
              <a:t>Lift is the improvement obtained by modelling that is the ratio between the result obtained with and without the predictive modelling.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Cumulative Lift value at the top twenty percentile in the validation data for Neural Network node is </a:t>
            </a:r>
            <a:r>
              <a:rPr lang="en-US" sz="2400" b="1" dirty="0"/>
              <a:t>1.170312.</a:t>
            </a:r>
            <a:endParaRPr lang="en-US" sz="2400" dirty="0"/>
          </a:p>
        </p:txBody>
      </p:sp>
    </p:spTree>
    <p:extLst>
      <p:ext uri="{BB962C8B-B14F-4D97-AF65-F5344CB8AC3E}">
        <p14:creationId xmlns:p14="http://schemas.microsoft.com/office/powerpoint/2010/main" val="2733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948" y="365126"/>
            <a:ext cx="13321748" cy="1016414"/>
          </a:xfrm>
        </p:spPr>
        <p:txBody>
          <a:bodyPr/>
          <a:lstStyle/>
          <a:p>
            <a:r>
              <a:rPr lang="en-US" dirty="0"/>
              <a:t>		</a:t>
            </a:r>
            <a:r>
              <a:rPr lang="en-US" b="1" dirty="0"/>
              <a:t>   NEURAL NETWORK OUTPUT</a:t>
            </a:r>
          </a:p>
        </p:txBody>
      </p:sp>
      <p:sp>
        <p:nvSpPr>
          <p:cNvPr id="5" name="Rectangle 4"/>
          <p:cNvSpPr/>
          <p:nvPr/>
        </p:nvSpPr>
        <p:spPr>
          <a:xfrm>
            <a:off x="128451" y="1506757"/>
            <a:ext cx="5967549" cy="5816977"/>
          </a:xfrm>
          <a:prstGeom prst="rect">
            <a:avLst/>
          </a:prstGeom>
        </p:spPr>
        <p:txBody>
          <a:bodyPr wrap="square">
            <a:spAutoFit/>
          </a:bodyPr>
          <a:lstStyle/>
          <a:p>
            <a:pPr algn="ctr"/>
            <a:r>
              <a:rPr lang="en-US" sz="3600" b="1" u="sng" dirty="0">
                <a:solidFill>
                  <a:schemeClr val="tx2"/>
                </a:solidFill>
              </a:rPr>
              <a:t>FIT STATISTICS</a:t>
            </a:r>
          </a:p>
          <a:p>
            <a:pPr algn="ctr"/>
            <a:endParaRPr lang="en-US" sz="2400" dirty="0"/>
          </a:p>
          <a:p>
            <a:r>
              <a:rPr lang="en-US" sz="2400" dirty="0"/>
              <a:t>The fit statistics tell us about the accuracy of the model.</a:t>
            </a:r>
          </a:p>
          <a:p>
            <a:r>
              <a:rPr lang="en-US" sz="2400" dirty="0"/>
              <a:t>Misclassification Rate is the fraction of cases assigned to the wrong class, so lower the value of misclassification rate and better the model.</a:t>
            </a:r>
          </a:p>
          <a:p>
            <a:r>
              <a:rPr lang="en-US" sz="2400" dirty="0"/>
              <a:t>Low value of Mean square error specifies that the predicted values are very close to the actual values.</a:t>
            </a:r>
          </a:p>
          <a:p>
            <a:r>
              <a:rPr lang="en-US" sz="2400" dirty="0"/>
              <a:t>The Misclassification Rate in case of Neural Network is coming out to be</a:t>
            </a:r>
            <a:r>
              <a:rPr lang="en-US" sz="2400" b="1" dirty="0"/>
              <a:t> 0.25.</a:t>
            </a:r>
          </a:p>
          <a:p>
            <a:r>
              <a:rPr lang="en-US" sz="2400" dirty="0"/>
              <a:t>The Mean Square Error is </a:t>
            </a:r>
            <a:r>
              <a:rPr lang="en-US" sz="2400" b="1" dirty="0"/>
              <a:t>0.186488</a:t>
            </a:r>
            <a:r>
              <a:rPr lang="en-US" sz="2400" dirty="0"/>
              <a:t>.</a:t>
            </a:r>
          </a:p>
          <a:p>
            <a:endParaRPr lang="en-US" sz="2400" dirty="0"/>
          </a:p>
        </p:txBody>
      </p:sp>
      <p:pic>
        <p:nvPicPr>
          <p:cNvPr id="6" name="Picture 5"/>
          <p:cNvPicPr>
            <a:picLocks noChangeAspect="1"/>
          </p:cNvPicPr>
          <p:nvPr/>
        </p:nvPicPr>
        <p:blipFill>
          <a:blip r:embed="rId2"/>
          <a:stretch>
            <a:fillRect/>
          </a:stretch>
        </p:blipFill>
        <p:spPr>
          <a:xfrm>
            <a:off x="5861539" y="1955409"/>
            <a:ext cx="6330461" cy="4741184"/>
          </a:xfrm>
          <a:prstGeom prst="rect">
            <a:avLst/>
          </a:prstGeom>
        </p:spPr>
      </p:pic>
    </p:spTree>
    <p:extLst>
      <p:ext uri="{BB962C8B-B14F-4D97-AF65-F5344CB8AC3E}">
        <p14:creationId xmlns:p14="http://schemas.microsoft.com/office/powerpoint/2010/main" val="37701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COMPARISON</a:t>
            </a:r>
          </a:p>
        </p:txBody>
      </p:sp>
      <p:graphicFrame>
        <p:nvGraphicFramePr>
          <p:cNvPr id="4" name="Content Placeholder 3"/>
          <p:cNvGraphicFramePr>
            <a:graphicFrameLocks noGrp="1"/>
          </p:cNvGraphicFramePr>
          <p:nvPr>
            <p:ph idx="1"/>
            <p:extLst/>
          </p:nvPr>
        </p:nvGraphicFramePr>
        <p:xfrm>
          <a:off x="838200" y="1825622"/>
          <a:ext cx="10515600" cy="3952325"/>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1573652835"/>
                    </a:ext>
                  </a:extLst>
                </a:gridCol>
                <a:gridCol w="3505200">
                  <a:extLst>
                    <a:ext uri="{9D8B030D-6E8A-4147-A177-3AD203B41FA5}">
                      <a16:colId xmlns:a16="http://schemas.microsoft.com/office/drawing/2014/main" val="1149181046"/>
                    </a:ext>
                  </a:extLst>
                </a:gridCol>
                <a:gridCol w="3505200">
                  <a:extLst>
                    <a:ext uri="{9D8B030D-6E8A-4147-A177-3AD203B41FA5}">
                      <a16:colId xmlns:a16="http://schemas.microsoft.com/office/drawing/2014/main" val="1651116418"/>
                    </a:ext>
                  </a:extLst>
                </a:gridCol>
              </a:tblGrid>
              <a:tr h="790465">
                <a:tc>
                  <a:txBody>
                    <a:bodyPr/>
                    <a:lstStyle/>
                    <a:p>
                      <a:pPr algn="ctr"/>
                      <a:r>
                        <a:rPr lang="en-US" dirty="0"/>
                        <a:t>Model</a:t>
                      </a:r>
                    </a:p>
                  </a:txBody>
                  <a:tcPr/>
                </a:tc>
                <a:tc>
                  <a:txBody>
                    <a:bodyPr/>
                    <a:lstStyle/>
                    <a:p>
                      <a:pPr algn="ctr"/>
                      <a:r>
                        <a:rPr lang="en-US" dirty="0"/>
                        <a:t>Misclassification Rate </a:t>
                      </a:r>
                    </a:p>
                    <a:p>
                      <a:pPr algn="ctr"/>
                      <a:r>
                        <a:rPr lang="en-US" dirty="0"/>
                        <a:t>(Valid)</a:t>
                      </a:r>
                    </a:p>
                  </a:txBody>
                  <a:tcPr/>
                </a:tc>
                <a:tc>
                  <a:txBody>
                    <a:bodyPr/>
                    <a:lstStyle/>
                    <a:p>
                      <a:pPr algn="ctr"/>
                      <a:r>
                        <a:rPr lang="en-US" dirty="0"/>
                        <a:t>Average</a:t>
                      </a:r>
                      <a:r>
                        <a:rPr lang="en-US" baseline="0" dirty="0"/>
                        <a:t> Squared Error</a:t>
                      </a:r>
                      <a:endParaRPr lang="en-US" dirty="0"/>
                    </a:p>
                  </a:txBody>
                  <a:tcPr/>
                </a:tc>
                <a:extLst>
                  <a:ext uri="{0D108BD9-81ED-4DB2-BD59-A6C34878D82A}">
                    <a16:rowId xmlns:a16="http://schemas.microsoft.com/office/drawing/2014/main" val="1203060829"/>
                  </a:ext>
                </a:extLst>
              </a:tr>
              <a:tr h="790465">
                <a:tc>
                  <a:txBody>
                    <a:bodyPr/>
                    <a:lstStyle/>
                    <a:p>
                      <a:r>
                        <a:rPr lang="en-US" dirty="0"/>
                        <a:t>Decision Tree</a:t>
                      </a:r>
                    </a:p>
                  </a:txBody>
                  <a:tcPr/>
                </a:tc>
                <a:tc>
                  <a:txBody>
                    <a:bodyPr/>
                    <a:lstStyle/>
                    <a:p>
                      <a:r>
                        <a:rPr lang="en-US" dirty="0"/>
                        <a:t>24.69%</a:t>
                      </a:r>
                    </a:p>
                  </a:txBody>
                  <a:tcPr/>
                </a:tc>
                <a:tc>
                  <a:txBody>
                    <a:bodyPr/>
                    <a:lstStyle/>
                    <a:p>
                      <a:r>
                        <a:rPr lang="en-US" dirty="0"/>
                        <a:t>17.63%</a:t>
                      </a:r>
                    </a:p>
                  </a:txBody>
                  <a:tcPr/>
                </a:tc>
                <a:extLst>
                  <a:ext uri="{0D108BD9-81ED-4DB2-BD59-A6C34878D82A}">
                    <a16:rowId xmlns:a16="http://schemas.microsoft.com/office/drawing/2014/main" val="3255750864"/>
                  </a:ext>
                </a:extLst>
              </a:tr>
              <a:tr h="790465">
                <a:tc>
                  <a:txBody>
                    <a:bodyPr/>
                    <a:lstStyle/>
                    <a:p>
                      <a:r>
                        <a:rPr lang="en-US" dirty="0"/>
                        <a:t>Stepwise Regression</a:t>
                      </a:r>
                    </a:p>
                  </a:txBody>
                  <a:tcPr/>
                </a:tc>
                <a:tc>
                  <a:txBody>
                    <a:bodyPr/>
                    <a:lstStyle/>
                    <a:p>
                      <a:r>
                        <a:rPr lang="en-US" dirty="0"/>
                        <a:t>24.9%</a:t>
                      </a:r>
                    </a:p>
                  </a:txBody>
                  <a:tcPr/>
                </a:tc>
                <a:tc>
                  <a:txBody>
                    <a:bodyPr/>
                    <a:lstStyle/>
                    <a:p>
                      <a:r>
                        <a:rPr lang="en-US" dirty="0"/>
                        <a:t>17.74%</a:t>
                      </a:r>
                    </a:p>
                  </a:txBody>
                  <a:tcPr/>
                </a:tc>
                <a:extLst>
                  <a:ext uri="{0D108BD9-81ED-4DB2-BD59-A6C34878D82A}">
                    <a16:rowId xmlns:a16="http://schemas.microsoft.com/office/drawing/2014/main" val="865501445"/>
                  </a:ext>
                </a:extLst>
              </a:tr>
              <a:tr h="790465">
                <a:tc>
                  <a:txBody>
                    <a:bodyPr/>
                    <a:lstStyle/>
                    <a:p>
                      <a:r>
                        <a:rPr lang="en-US" dirty="0"/>
                        <a:t>Regression</a:t>
                      </a:r>
                    </a:p>
                  </a:txBody>
                  <a:tcPr/>
                </a:tc>
                <a:tc>
                  <a:txBody>
                    <a:bodyPr/>
                    <a:lstStyle/>
                    <a:p>
                      <a:r>
                        <a:rPr lang="en-US" dirty="0"/>
                        <a:t>24.93%</a:t>
                      </a:r>
                    </a:p>
                  </a:txBody>
                  <a:tcPr/>
                </a:tc>
                <a:tc>
                  <a:txBody>
                    <a:bodyPr/>
                    <a:lstStyle/>
                    <a:p>
                      <a:r>
                        <a:rPr lang="en-US" dirty="0"/>
                        <a:t>17.75%</a:t>
                      </a:r>
                    </a:p>
                  </a:txBody>
                  <a:tcPr/>
                </a:tc>
                <a:extLst>
                  <a:ext uri="{0D108BD9-81ED-4DB2-BD59-A6C34878D82A}">
                    <a16:rowId xmlns:a16="http://schemas.microsoft.com/office/drawing/2014/main" val="3319683437"/>
                  </a:ext>
                </a:extLst>
              </a:tr>
              <a:tr h="790465">
                <a:tc>
                  <a:txBody>
                    <a:bodyPr/>
                    <a:lstStyle/>
                    <a:p>
                      <a:r>
                        <a:rPr lang="en-US" dirty="0"/>
                        <a:t>Neural</a:t>
                      </a:r>
                      <a:r>
                        <a:rPr lang="en-US" baseline="0" dirty="0"/>
                        <a:t> Network</a:t>
                      </a:r>
                      <a:endParaRPr lang="en-US" dirty="0"/>
                    </a:p>
                  </a:txBody>
                  <a:tcPr/>
                </a:tc>
                <a:tc>
                  <a:txBody>
                    <a:bodyPr/>
                    <a:lstStyle/>
                    <a:p>
                      <a:r>
                        <a:rPr lang="en-US" dirty="0"/>
                        <a:t>25%</a:t>
                      </a:r>
                    </a:p>
                  </a:txBody>
                  <a:tcPr/>
                </a:tc>
                <a:tc>
                  <a:txBody>
                    <a:bodyPr/>
                    <a:lstStyle/>
                    <a:p>
                      <a:r>
                        <a:rPr lang="en-US" dirty="0"/>
                        <a:t>18.64%</a:t>
                      </a:r>
                    </a:p>
                  </a:txBody>
                  <a:tcPr/>
                </a:tc>
                <a:extLst>
                  <a:ext uri="{0D108BD9-81ED-4DB2-BD59-A6C34878D82A}">
                    <a16:rowId xmlns:a16="http://schemas.microsoft.com/office/drawing/2014/main" val="4105358336"/>
                  </a:ext>
                </a:extLst>
              </a:tr>
            </a:tbl>
          </a:graphicData>
        </a:graphic>
      </p:graphicFrame>
    </p:spTree>
    <p:extLst>
      <p:ext uri="{BB962C8B-B14F-4D97-AF65-F5344CB8AC3E}">
        <p14:creationId xmlns:p14="http://schemas.microsoft.com/office/powerpoint/2010/main" val="413278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Content Placeholder 2"/>
          <p:cNvSpPr>
            <a:spLocks noGrp="1"/>
          </p:cNvSpPr>
          <p:nvPr>
            <p:ph idx="1"/>
          </p:nvPr>
        </p:nvSpPr>
        <p:spPr/>
        <p:txBody>
          <a:bodyPr/>
          <a:lstStyle/>
          <a:p>
            <a:r>
              <a:rPr lang="en-US" dirty="0"/>
              <a:t>Mine Philadelphia’s Crime Data.</a:t>
            </a:r>
          </a:p>
          <a:p>
            <a:r>
              <a:rPr lang="en-US" dirty="0"/>
              <a:t>Use SAS Enterprise Miner </a:t>
            </a:r>
          </a:p>
          <a:p>
            <a:pPr lvl="1"/>
            <a:r>
              <a:rPr lang="en-US" dirty="0"/>
              <a:t>To understand patterns in crime.</a:t>
            </a:r>
          </a:p>
          <a:p>
            <a:pPr lvl="1"/>
            <a:r>
              <a:rPr lang="en-US" dirty="0"/>
              <a:t>To identify important factors causing the type of crime to be committed in a particular area.</a:t>
            </a:r>
          </a:p>
          <a:p>
            <a:r>
              <a:rPr lang="en-US" dirty="0"/>
              <a:t>Analyze the factors which predicts whether Violent or Non-Violent crime is most likely to occur given a month, place and socio-demographics in Philadelphia.</a:t>
            </a:r>
          </a:p>
        </p:txBody>
      </p:sp>
    </p:spTree>
    <p:extLst>
      <p:ext uri="{BB962C8B-B14F-4D97-AF65-F5344CB8AC3E}">
        <p14:creationId xmlns:p14="http://schemas.microsoft.com/office/powerpoint/2010/main" val="32988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ROC CURVE</a:t>
            </a:r>
          </a:p>
        </p:txBody>
      </p:sp>
      <p:pic>
        <p:nvPicPr>
          <p:cNvPr id="4" name="Content Placeholder 3"/>
          <p:cNvPicPr>
            <a:picLocks noGrp="1" noChangeAspect="1"/>
          </p:cNvPicPr>
          <p:nvPr>
            <p:ph idx="1"/>
          </p:nvPr>
        </p:nvPicPr>
        <p:blipFill>
          <a:blip r:embed="rId2" cstate="print"/>
          <a:stretch>
            <a:fillRect/>
          </a:stretch>
        </p:blipFill>
        <p:spPr>
          <a:xfrm>
            <a:off x="1364975" y="1825624"/>
            <a:ext cx="9104242" cy="5032375"/>
          </a:xfrm>
          <a:prstGeom prst="rect">
            <a:avLst/>
          </a:prstGeom>
        </p:spPr>
      </p:pic>
    </p:spTree>
    <p:extLst>
      <p:ext uri="{BB962C8B-B14F-4D97-AF65-F5344CB8AC3E}">
        <p14:creationId xmlns:p14="http://schemas.microsoft.com/office/powerpoint/2010/main" val="321831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SIGNIFICANT VARIABLES</a:t>
            </a:r>
          </a:p>
        </p:txBody>
      </p:sp>
      <p:sp>
        <p:nvSpPr>
          <p:cNvPr id="3" name="Content Placeholder 2"/>
          <p:cNvSpPr>
            <a:spLocks noGrp="1"/>
          </p:cNvSpPr>
          <p:nvPr>
            <p:ph idx="1"/>
          </p:nvPr>
        </p:nvSpPr>
        <p:spPr>
          <a:xfrm>
            <a:off x="838200" y="1835564"/>
            <a:ext cx="10515600" cy="4351338"/>
          </a:xfrm>
        </p:spPr>
        <p:txBody>
          <a:bodyPr/>
          <a:lstStyle/>
          <a:p>
            <a:pPr lvl="0"/>
            <a:r>
              <a:rPr lang="en-US" dirty="0"/>
              <a:t>Census_Tract_2000</a:t>
            </a:r>
          </a:p>
          <a:p>
            <a:pPr lvl="0"/>
            <a:r>
              <a:rPr lang="en-US" dirty="0" err="1"/>
              <a:t>Zone_Beat</a:t>
            </a:r>
            <a:endParaRPr lang="en-US" dirty="0"/>
          </a:p>
          <a:p>
            <a:pPr lvl="0"/>
            <a:r>
              <a:rPr lang="en-US" dirty="0"/>
              <a:t>Month</a:t>
            </a:r>
          </a:p>
          <a:p>
            <a:pPr lvl="0"/>
            <a:r>
              <a:rPr lang="en-US" dirty="0"/>
              <a:t>Longitude                                      Positively Correlated</a:t>
            </a:r>
          </a:p>
          <a:p>
            <a:pPr lvl="0"/>
            <a:r>
              <a:rPr lang="en-US" dirty="0"/>
              <a:t>Latitude</a:t>
            </a:r>
          </a:p>
          <a:p>
            <a:pPr lvl="0"/>
            <a:r>
              <a:rPr lang="en-US" dirty="0" err="1"/>
              <a:t>Dc_Dist</a:t>
            </a:r>
            <a:endParaRPr lang="en-US" dirty="0"/>
          </a:p>
          <a:p>
            <a:pPr marL="0" indent="0">
              <a:buNone/>
            </a:pPr>
            <a:endParaRPr lang="en-US" dirty="0"/>
          </a:p>
        </p:txBody>
      </p:sp>
      <p:sp>
        <p:nvSpPr>
          <p:cNvPr id="6" name="Right Brace 5"/>
          <p:cNvSpPr/>
          <p:nvPr/>
        </p:nvSpPr>
        <p:spPr>
          <a:xfrm>
            <a:off x="4081670" y="1961322"/>
            <a:ext cx="1391478" cy="32070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6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BUSINESS VALUE- RECOMMENDATIONS</a:t>
            </a:r>
          </a:p>
        </p:txBody>
      </p:sp>
      <p:sp>
        <p:nvSpPr>
          <p:cNvPr id="3" name="Content Placeholder 2"/>
          <p:cNvSpPr>
            <a:spLocks noGrp="1"/>
          </p:cNvSpPr>
          <p:nvPr>
            <p:ph idx="1"/>
          </p:nvPr>
        </p:nvSpPr>
        <p:spPr>
          <a:xfrm>
            <a:off x="278296" y="1690688"/>
            <a:ext cx="11075504" cy="4486275"/>
          </a:xfrm>
        </p:spPr>
        <p:txBody>
          <a:bodyPr>
            <a:normAutofit/>
          </a:bodyPr>
          <a:lstStyle/>
          <a:p>
            <a:pPr marL="0" indent="0">
              <a:buNone/>
            </a:pPr>
            <a:r>
              <a:rPr lang="en-US" dirty="0">
                <a:solidFill>
                  <a:schemeClr val="accent5">
                    <a:lumMod val="50000"/>
                  </a:schemeClr>
                </a:solidFill>
              </a:rPr>
              <a:t>Zone 		Positively correlated to the type of crime.</a:t>
            </a:r>
          </a:p>
          <a:p>
            <a:pPr marL="0" indent="0">
              <a:buNone/>
            </a:pPr>
            <a:endParaRPr lang="en-US" dirty="0">
              <a:solidFill>
                <a:schemeClr val="accent5">
                  <a:lumMod val="50000"/>
                </a:schemeClr>
              </a:solidFill>
            </a:endParaRPr>
          </a:p>
          <a:p>
            <a:pPr marL="0" indent="0">
              <a:buNone/>
            </a:pPr>
            <a:r>
              <a:rPr lang="en-US" dirty="0">
                <a:solidFill>
                  <a:schemeClr val="accent5">
                    <a:lumMod val="50000"/>
                  </a:schemeClr>
                </a:solidFill>
              </a:rPr>
              <a:t>Month  	 Positively correlated to the type of crime.</a:t>
            </a:r>
          </a:p>
          <a:p>
            <a:pPr marL="0" indent="0">
              <a:buNone/>
            </a:pPr>
            <a:endParaRPr lang="en-US" dirty="0">
              <a:solidFill>
                <a:schemeClr val="accent5">
                  <a:lumMod val="50000"/>
                </a:schemeClr>
              </a:solidFill>
            </a:endParaRPr>
          </a:p>
          <a:p>
            <a:pPr marL="0" indent="0">
              <a:buNone/>
            </a:pPr>
            <a:endParaRPr lang="en-US" dirty="0">
              <a:solidFill>
                <a:schemeClr val="accent5">
                  <a:lumMod val="50000"/>
                </a:schemeClr>
              </a:solidFill>
            </a:endParaRPr>
          </a:p>
          <a:p>
            <a:pPr marL="0" indent="0">
              <a:buNone/>
            </a:pPr>
            <a:r>
              <a:rPr lang="en-US" dirty="0"/>
              <a:t>This way Philadelphia Police Department can deploy their resources in a more effective manner and devise solutions to crime problems by formulating crime prevention strategies.</a:t>
            </a:r>
          </a:p>
          <a:p>
            <a:pPr marL="0" indent="0">
              <a:buNone/>
            </a:pPr>
            <a:endParaRPr lang="en-US" dirty="0"/>
          </a:p>
        </p:txBody>
      </p:sp>
      <p:sp>
        <p:nvSpPr>
          <p:cNvPr id="6" name="Arrow: Right 5"/>
          <p:cNvSpPr/>
          <p:nvPr/>
        </p:nvSpPr>
        <p:spPr>
          <a:xfrm>
            <a:off x="1172817" y="1769165"/>
            <a:ext cx="655983"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p:cNvSpPr/>
          <p:nvPr/>
        </p:nvSpPr>
        <p:spPr>
          <a:xfrm>
            <a:off x="1500808" y="2777712"/>
            <a:ext cx="655983"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2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9600" dirty="0"/>
              <a:t>Thank You!      </a:t>
            </a:r>
          </a:p>
          <a:p>
            <a:pPr marL="0" indent="0">
              <a:buNone/>
            </a:pPr>
            <a:r>
              <a:rPr lang="en-US" sz="9600" dirty="0"/>
              <a:t>Questions?</a:t>
            </a:r>
          </a:p>
        </p:txBody>
      </p:sp>
      <p:pic>
        <p:nvPicPr>
          <p:cNvPr id="4" name="Picture 4" descr="3d business question hel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42" y="2124221"/>
            <a:ext cx="4414858" cy="308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95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GOALS</a:t>
            </a:r>
          </a:p>
        </p:txBody>
      </p:sp>
      <p:sp>
        <p:nvSpPr>
          <p:cNvPr id="3" name="Content Placeholder 2"/>
          <p:cNvSpPr>
            <a:spLocks noGrp="1"/>
          </p:cNvSpPr>
          <p:nvPr>
            <p:ph idx="1"/>
          </p:nvPr>
        </p:nvSpPr>
        <p:spPr/>
        <p:txBody>
          <a:bodyPr/>
          <a:lstStyle/>
          <a:p>
            <a:r>
              <a:rPr lang="en-US" dirty="0"/>
              <a:t>To identify the attributes in the data which could predict the type of crime committed.</a:t>
            </a:r>
          </a:p>
          <a:p>
            <a:r>
              <a:rPr lang="en-US" dirty="0"/>
              <a:t>The attributes could be details related to:</a:t>
            </a:r>
          </a:p>
          <a:p>
            <a:pPr lvl="1"/>
            <a:r>
              <a:rPr lang="en-US" dirty="0"/>
              <a:t>Location</a:t>
            </a:r>
          </a:p>
          <a:p>
            <a:pPr lvl="1"/>
            <a:r>
              <a:rPr lang="en-US" dirty="0"/>
              <a:t>Time of the year</a:t>
            </a:r>
          </a:p>
          <a:p>
            <a:pPr lvl="1"/>
            <a:r>
              <a:rPr lang="en-US" dirty="0"/>
              <a:t>Demographics</a:t>
            </a:r>
          </a:p>
          <a:p>
            <a:r>
              <a:rPr lang="en-US" dirty="0"/>
              <a:t>To propose a business solution to mitigate crime and increase police patrolling in specific zones.</a:t>
            </a:r>
          </a:p>
        </p:txBody>
      </p:sp>
    </p:spTree>
    <p:extLst>
      <p:ext uri="{BB962C8B-B14F-4D97-AF65-F5344CB8AC3E}">
        <p14:creationId xmlns:p14="http://schemas.microsoft.com/office/powerpoint/2010/main" val="137935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DESCRIPTION</a:t>
            </a:r>
          </a:p>
        </p:txBody>
      </p:sp>
      <p:sp>
        <p:nvSpPr>
          <p:cNvPr id="3" name="Content Placeholder 2"/>
          <p:cNvSpPr>
            <a:spLocks noGrp="1"/>
          </p:cNvSpPr>
          <p:nvPr>
            <p:ph idx="1"/>
          </p:nvPr>
        </p:nvSpPr>
        <p:spPr>
          <a:xfrm>
            <a:off x="838200" y="1825625"/>
            <a:ext cx="10515600" cy="4607260"/>
          </a:xfrm>
        </p:spPr>
        <p:txBody>
          <a:bodyPr>
            <a:normAutofit/>
          </a:bodyPr>
          <a:lstStyle/>
          <a:p>
            <a:r>
              <a:rPr lang="en-US" dirty="0"/>
              <a:t>Philadelphia crime data is a second hand data obtained from an online source Kaggle.com</a:t>
            </a:r>
          </a:p>
          <a:p>
            <a:r>
              <a:rPr lang="en-US" dirty="0"/>
              <a:t>Contains data related to different types of committed crimes according to geographic location and socio demographics.</a:t>
            </a:r>
          </a:p>
          <a:p>
            <a:r>
              <a:rPr lang="en-US" dirty="0"/>
              <a:t>There are totally 23 variables with 46,783 observations.</a:t>
            </a:r>
          </a:p>
          <a:p>
            <a:r>
              <a:rPr lang="en-US" dirty="0"/>
              <a:t>Target variable is ‘Violent’.</a:t>
            </a:r>
          </a:p>
          <a:p>
            <a:endParaRPr lang="en-US" dirty="0"/>
          </a:p>
          <a:p>
            <a:pPr>
              <a:buNone/>
            </a:pPr>
            <a:endParaRPr lang="en-US" dirty="0"/>
          </a:p>
          <a:p>
            <a:pPr>
              <a:buNone/>
            </a:pPr>
            <a:endParaRPr lang="en-US" dirty="0"/>
          </a:p>
          <a:p>
            <a:pPr>
              <a:buNone/>
            </a:pPr>
            <a:endParaRPr lang="en-US" dirty="0"/>
          </a:p>
          <a:p>
            <a:pPr>
              <a:buNone/>
            </a:pPr>
            <a:endParaRPr lang="en-US" dirty="0"/>
          </a:p>
        </p:txBody>
      </p:sp>
      <p:pic>
        <p:nvPicPr>
          <p:cNvPr id="8" name="Picture 4"/>
          <p:cNvPicPr>
            <a:picLocks noChangeAspect="1" noChangeArrowheads="1"/>
          </p:cNvPicPr>
          <p:nvPr/>
        </p:nvPicPr>
        <p:blipFill>
          <a:blip r:embed="rId2" cstate="print"/>
          <a:srcRect/>
          <a:stretch>
            <a:fillRect/>
          </a:stretch>
        </p:blipFill>
        <p:spPr bwMode="auto">
          <a:xfrm>
            <a:off x="2123322" y="4789613"/>
            <a:ext cx="6940467" cy="1627229"/>
          </a:xfrm>
          <a:prstGeom prst="rect">
            <a:avLst/>
          </a:prstGeom>
          <a:noFill/>
          <a:ln w="9525">
            <a:noFill/>
            <a:miter lim="800000"/>
            <a:headEnd/>
            <a:tailEnd/>
          </a:ln>
        </p:spPr>
      </p:pic>
    </p:spTree>
    <p:extLst>
      <p:ext uri="{BB962C8B-B14F-4D97-AF65-F5344CB8AC3E}">
        <p14:creationId xmlns:p14="http://schemas.microsoft.com/office/powerpoint/2010/main" val="86041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DESCRIPTION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4475" y="1825625"/>
            <a:ext cx="8283050" cy="4351338"/>
          </a:xfrm>
        </p:spPr>
      </p:pic>
    </p:spTree>
    <p:extLst>
      <p:ext uri="{BB962C8B-B14F-4D97-AF65-F5344CB8AC3E}">
        <p14:creationId xmlns:p14="http://schemas.microsoft.com/office/powerpoint/2010/main" val="31738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SAS MODEL</a:t>
            </a:r>
          </a:p>
        </p:txBody>
      </p:sp>
      <p:pic>
        <p:nvPicPr>
          <p:cNvPr id="5" name="Content Placeholder 4"/>
          <p:cNvPicPr>
            <a:picLocks noGrp="1"/>
          </p:cNvPicPr>
          <p:nvPr>
            <p:ph idx="1"/>
          </p:nvPr>
        </p:nvPicPr>
        <p:blipFill>
          <a:blip r:embed="rId2" cstate="print"/>
          <a:srcRect/>
          <a:stretch>
            <a:fillRect/>
          </a:stretch>
        </p:blipFill>
        <p:spPr bwMode="auto">
          <a:xfrm>
            <a:off x="838200" y="1311966"/>
            <a:ext cx="10373139" cy="5406886"/>
          </a:xfrm>
          <a:prstGeom prst="rect">
            <a:avLst/>
          </a:prstGeom>
          <a:noFill/>
          <a:ln w="9525">
            <a:noFill/>
            <a:miter lim="800000"/>
            <a:headEnd/>
            <a:tailEnd/>
          </a:ln>
        </p:spPr>
      </p:pic>
    </p:spTree>
    <p:extLst>
      <p:ext uri="{BB962C8B-B14F-4D97-AF65-F5344CB8AC3E}">
        <p14:creationId xmlns:p14="http://schemas.microsoft.com/office/powerpoint/2010/main" val="406761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t>FILE IMPORT</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File Import node is used to import the data so that SAS Enterprise Miner can interpret the dataset. </a:t>
            </a:r>
          </a:p>
          <a:p>
            <a:r>
              <a:rPr lang="en-US" dirty="0"/>
              <a:t>Data is imported in SAS Enterprise Miner in the form of a .csv file.</a:t>
            </a:r>
          </a:p>
          <a:p>
            <a:r>
              <a:rPr lang="en-US" dirty="0"/>
              <a:t>The target variable is assigned and irrelevant variables are rejected.</a:t>
            </a:r>
          </a:p>
          <a:p>
            <a:r>
              <a:rPr lang="en-US" dirty="0"/>
              <a:t>Variables are rejected due to below reasons-</a:t>
            </a:r>
          </a:p>
          <a:p>
            <a:pPr lvl="1"/>
            <a:r>
              <a:rPr lang="en-US" sz="2800" dirty="0"/>
              <a:t>Direct Co-relation with the output.</a:t>
            </a:r>
          </a:p>
          <a:p>
            <a:pPr lvl="1"/>
            <a:r>
              <a:rPr lang="en-US" sz="2800" dirty="0"/>
              <a:t>Insignificant Variables</a:t>
            </a:r>
          </a:p>
          <a:p>
            <a:pPr marL="0" indent="0">
              <a:buNone/>
            </a:pPr>
            <a:endParaRPr lang="en-US" dirty="0"/>
          </a:p>
        </p:txBody>
      </p:sp>
    </p:spTree>
    <p:extLst>
      <p:ext uri="{BB962C8B-B14F-4D97-AF65-F5344CB8AC3E}">
        <p14:creationId xmlns:p14="http://schemas.microsoft.com/office/powerpoint/2010/main" val="17823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1476</TotalTime>
  <Words>1519</Words>
  <Application>Microsoft Office PowerPoint</Application>
  <PresentationFormat>Widescreen</PresentationFormat>
  <Paragraphs>226</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PowerPoint Presentation</vt:lpstr>
      <vt:lpstr>AGENDA</vt:lpstr>
      <vt:lpstr>PHILADELPHIA CRIME RATE</vt:lpstr>
      <vt:lpstr>OBJECTIVE</vt:lpstr>
      <vt:lpstr>PROJECT GOALS</vt:lpstr>
      <vt:lpstr>DATA DESCRIPTION</vt:lpstr>
      <vt:lpstr>DATA DESCRIPTION CONT’D</vt:lpstr>
      <vt:lpstr>SAS MODEL</vt:lpstr>
      <vt:lpstr>FILE IMPORT</vt:lpstr>
      <vt:lpstr>FILE IMPORT CONT’D</vt:lpstr>
      <vt:lpstr>TARGET VARIABLE</vt:lpstr>
      <vt:lpstr>DATA PRE-PROCESSING</vt:lpstr>
      <vt:lpstr>DATA PRE-PROCESSING CONT’D</vt:lpstr>
      <vt:lpstr>DATA PRE-PROCESSING CONT’D</vt:lpstr>
      <vt:lpstr>FILTER NODE</vt:lpstr>
      <vt:lpstr>FILTER NODE CONT’D</vt:lpstr>
      <vt:lpstr>TRANSFORM VARIABLES</vt:lpstr>
      <vt:lpstr>TRANSFORM VARIABLES CONT’D</vt:lpstr>
      <vt:lpstr>DATA PARTITIONING</vt:lpstr>
      <vt:lpstr>DATA PARTITIONING CONT’D</vt:lpstr>
      <vt:lpstr>PREDICTIVE MODELLING TECHNIQUES</vt:lpstr>
      <vt:lpstr>LOGISTIC REGRESSION</vt:lpstr>
      <vt:lpstr>LOGISTIC REGRESSION OUTPUT</vt:lpstr>
      <vt:lpstr>LOGISTIC REGRESSION OUTPUT</vt:lpstr>
      <vt:lpstr>LOGISTIC REGRESSION OUTPUT</vt:lpstr>
      <vt:lpstr>LOGISTIC REGRESSION OUTPUT</vt:lpstr>
      <vt:lpstr>DECISION TREE</vt:lpstr>
      <vt:lpstr>DECISION TREE</vt:lpstr>
      <vt:lpstr>DECISION TREE</vt:lpstr>
      <vt:lpstr>DECISION TREE OUTPUT</vt:lpstr>
      <vt:lpstr>DECISION TREE OUTPUT</vt:lpstr>
      <vt:lpstr>STEPWISE REGRESSION</vt:lpstr>
      <vt:lpstr>STEPWISE REGRESSION OUTPUT</vt:lpstr>
      <vt:lpstr>STEPWISE REGRESSION OUTPUT</vt:lpstr>
      <vt:lpstr>STEPWISE REGRESSION OUTPUT</vt:lpstr>
      <vt:lpstr>STEPWISE REGRESSION OUTPUT</vt:lpstr>
      <vt:lpstr>NEURAL NETWORK OUTPUT</vt:lpstr>
      <vt:lpstr>     NEURAL NETWORK OUTPUT</vt:lpstr>
      <vt:lpstr>MODEL COMPARISON</vt:lpstr>
      <vt:lpstr>ROC CURVE</vt:lpstr>
      <vt:lpstr>SIGNIFICANT VARIABLES</vt:lpstr>
      <vt:lpstr>BUSINESS VALUE-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Abhidha Arya</dc:creator>
  <cp:lastModifiedBy>Abhidha Arya</cp:lastModifiedBy>
  <cp:revision>96</cp:revision>
  <dcterms:created xsi:type="dcterms:W3CDTF">2016-11-24T22:09:13Z</dcterms:created>
  <dcterms:modified xsi:type="dcterms:W3CDTF">2018-08-24T06:02:09Z</dcterms:modified>
</cp:coreProperties>
</file>